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</p:sldMasterIdLst>
  <p:notesMasterIdLst>
    <p:notesMasterId r:id="rId23"/>
  </p:notesMasterIdLst>
  <p:handoutMasterIdLst>
    <p:handoutMasterId r:id="rId24"/>
  </p:handoutMasterIdLst>
  <p:sldIdLst>
    <p:sldId id="527" r:id="rId6"/>
    <p:sldId id="528" r:id="rId7"/>
    <p:sldId id="584" r:id="rId8"/>
    <p:sldId id="575" r:id="rId9"/>
    <p:sldId id="578" r:id="rId10"/>
    <p:sldId id="577" r:id="rId11"/>
    <p:sldId id="579" r:id="rId12"/>
    <p:sldId id="585" r:id="rId13"/>
    <p:sldId id="583" r:id="rId14"/>
    <p:sldId id="580" r:id="rId15"/>
    <p:sldId id="533" r:id="rId16"/>
    <p:sldId id="542" r:id="rId17"/>
    <p:sldId id="543" r:id="rId18"/>
    <p:sldId id="559" r:id="rId19"/>
    <p:sldId id="522" r:id="rId20"/>
    <p:sldId id="530" r:id="rId21"/>
    <p:sldId id="508" r:id="rId2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EB500"/>
    <a:srgbClr val="CC00FF"/>
    <a:srgbClr val="CC0000"/>
    <a:srgbClr val="4F81BD"/>
    <a:srgbClr val="0066FF"/>
    <a:srgbClr val="FF00FF"/>
    <a:srgbClr val="CC9900"/>
    <a:srgbClr val="0000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21" autoAdjust="0"/>
    <p:restoredTop sz="88099" autoAdjust="0"/>
  </p:normalViewPr>
  <p:slideViewPr>
    <p:cSldViewPr>
      <p:cViewPr>
        <p:scale>
          <a:sx n="86" d="100"/>
          <a:sy n="86" d="100"/>
        </p:scale>
        <p:origin x="-906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://bbsrcportal/Sdir/ISGPTF/PTRCD%20Documents/Policy/StudentMonitoringData/HESAdata/DLHE/YearOnYearComparison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har10\Documents\Postgraduate-training\HESA-statistics-student-numbe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Comparison!$D$21</c:f>
              <c:strCache>
                <c:ptCount val="1"/>
                <c:pt idx="0">
                  <c:v>2010-11</c:v>
                </c:pt>
              </c:strCache>
            </c:strRef>
          </c:tx>
          <c:dPt>
            <c:idx val="2"/>
            <c:bubble3D val="0"/>
            <c:spPr>
              <a:solidFill>
                <a:srgbClr val="FFCCFF"/>
              </a:solidFill>
            </c:spPr>
          </c:dPt>
          <c:dPt>
            <c:idx val="3"/>
            <c:bubble3D val="0"/>
            <c:spPr>
              <a:solidFill>
                <a:srgbClr val="FF66FF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  <c:spPr>
              <a:solidFill>
                <a:srgbClr val="00B0F0"/>
              </a:solidFill>
            </c:spPr>
          </c:dPt>
          <c:dPt>
            <c:idx val="7"/>
            <c:bubble3D val="0"/>
            <c:spPr>
              <a:solidFill>
                <a:srgbClr val="0070C0"/>
              </a:solidFill>
            </c:spPr>
          </c:dPt>
          <c:dPt>
            <c:idx val="9"/>
            <c:bubble3D val="0"/>
            <c:spPr>
              <a:solidFill>
                <a:srgbClr val="7030A0"/>
              </a:solidFill>
            </c:spPr>
          </c:dPt>
          <c:dPt>
            <c:idx val="1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1"/>
            <c:bubble3D val="0"/>
            <c:spPr>
              <a:solidFill>
                <a:srgbClr val="000000"/>
              </a:solidFill>
            </c:spPr>
          </c:dPt>
          <c:cat>
            <c:strRef>
              <c:f>Comparison!$A$22:$A$33</c:f>
              <c:strCache>
                <c:ptCount val="12"/>
                <c:pt idx="0">
                  <c:v>HE - research</c:v>
                </c:pt>
                <c:pt idx="1">
                  <c:v>HE - academic / other</c:v>
                </c:pt>
                <c:pt idx="2">
                  <c:v>Public sector - research</c:v>
                </c:pt>
                <c:pt idx="3">
                  <c:v>Public sector - other</c:v>
                </c:pt>
                <c:pt idx="4">
                  <c:v>Industry - research</c:v>
                </c:pt>
                <c:pt idx="5">
                  <c:v>Industry - other</c:v>
                </c:pt>
                <c:pt idx="6">
                  <c:v>Further study</c:v>
                </c:pt>
                <c:pt idx="7">
                  <c:v>Teaching</c:v>
                </c:pt>
                <c:pt idx="8">
                  <c:v>Other research</c:v>
                </c:pt>
                <c:pt idx="9">
                  <c:v>Self employed / voluntary</c:v>
                </c:pt>
                <c:pt idx="10">
                  <c:v>Not employed</c:v>
                </c:pt>
                <c:pt idx="11">
                  <c:v>Not known / other</c:v>
                </c:pt>
              </c:strCache>
            </c:strRef>
          </c:cat>
          <c:val>
            <c:numRef>
              <c:f>Comparison!$D$22:$D$33</c:f>
              <c:numCache>
                <c:formatCode>0%</c:formatCode>
                <c:ptCount val="12"/>
                <c:pt idx="0">
                  <c:v>0.39889196675900557</c:v>
                </c:pt>
                <c:pt idx="1">
                  <c:v>3.6011080332409996E-2</c:v>
                </c:pt>
                <c:pt idx="2">
                  <c:v>1.6620498614958592E-2</c:v>
                </c:pt>
                <c:pt idx="3">
                  <c:v>3.8781163434903163E-2</c:v>
                </c:pt>
                <c:pt idx="4">
                  <c:v>3.0470914127424108E-2</c:v>
                </c:pt>
                <c:pt idx="5">
                  <c:v>0.14681440443213431</c:v>
                </c:pt>
                <c:pt idx="6">
                  <c:v>4.7091412742382426E-2</c:v>
                </c:pt>
                <c:pt idx="7">
                  <c:v>1.939058171745164E-2</c:v>
                </c:pt>
                <c:pt idx="8">
                  <c:v>0.13573407202216142</c:v>
                </c:pt>
                <c:pt idx="9">
                  <c:v>1.939058171745164E-2</c:v>
                </c:pt>
                <c:pt idx="10">
                  <c:v>9.6952908587258288E-2</c:v>
                </c:pt>
                <c:pt idx="11">
                  <c:v>1.3850415512465457E-2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476110204279296"/>
          <c:y val="9.7244750583268522E-2"/>
          <c:w val="0.33841710411198722"/>
          <c:h val="0.79452514535421959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COMBINED!$J$23</c:f>
              <c:strCache>
                <c:ptCount val="1"/>
                <c:pt idx="0">
                  <c:v>PG</c:v>
                </c:pt>
              </c:strCache>
            </c:strRef>
          </c:tx>
          <c:cat>
            <c:strRef>
              <c:f>COMBINED!$K$22:$AB$22</c:f>
              <c:strCache>
                <c:ptCount val="18"/>
                <c:pt idx="0">
                  <c:v>1996-97</c:v>
                </c:pt>
                <c:pt idx="1">
                  <c:v>1997-98</c:v>
                </c:pt>
                <c:pt idx="2">
                  <c:v>1998-99</c:v>
                </c:pt>
                <c:pt idx="3">
                  <c:v>1999-00</c:v>
                </c:pt>
                <c:pt idx="4">
                  <c:v>2000-01</c:v>
                </c:pt>
                <c:pt idx="5">
                  <c:v>2001-02</c:v>
                </c:pt>
                <c:pt idx="6">
                  <c:v>2002-03</c:v>
                </c:pt>
                <c:pt idx="7">
                  <c:v>2003-04</c:v>
                </c:pt>
                <c:pt idx="8">
                  <c:v>2004-05</c:v>
                </c:pt>
                <c:pt idx="9">
                  <c:v>2005-06</c:v>
                </c:pt>
                <c:pt idx="10">
                  <c:v>2006-07</c:v>
                </c:pt>
                <c:pt idx="11">
                  <c:v>2007-08</c:v>
                </c:pt>
                <c:pt idx="12">
                  <c:v>2008-09</c:v>
                </c:pt>
                <c:pt idx="13">
                  <c:v>2009-10</c:v>
                </c:pt>
                <c:pt idx="14">
                  <c:v>2010-11</c:v>
                </c:pt>
                <c:pt idx="15">
                  <c:v>2011-12</c:v>
                </c:pt>
                <c:pt idx="16">
                  <c:v>2012-13</c:v>
                </c:pt>
                <c:pt idx="17">
                  <c:v>2013-14</c:v>
                </c:pt>
              </c:strCache>
            </c:strRef>
          </c:cat>
          <c:val>
            <c:numRef>
              <c:f>COMBINED!$K$23:$AB$23</c:f>
              <c:numCache>
                <c:formatCode>General</c:formatCode>
                <c:ptCount val="18"/>
                <c:pt idx="0">
                  <c:v>21335</c:v>
                </c:pt>
                <c:pt idx="1">
                  <c:v>21796</c:v>
                </c:pt>
                <c:pt idx="2">
                  <c:v>22230</c:v>
                </c:pt>
                <c:pt idx="3">
                  <c:v>22840</c:v>
                </c:pt>
                <c:pt idx="4">
                  <c:v>24865</c:v>
                </c:pt>
                <c:pt idx="5">
                  <c:v>25065</c:v>
                </c:pt>
                <c:pt idx="6">
                  <c:v>29660</c:v>
                </c:pt>
                <c:pt idx="7">
                  <c:v>31830</c:v>
                </c:pt>
                <c:pt idx="8">
                  <c:v>32440</c:v>
                </c:pt>
                <c:pt idx="9">
                  <c:v>32870</c:v>
                </c:pt>
                <c:pt idx="10">
                  <c:v>34820</c:v>
                </c:pt>
                <c:pt idx="11">
                  <c:v>29970</c:v>
                </c:pt>
                <c:pt idx="12">
                  <c:v>32640</c:v>
                </c:pt>
                <c:pt idx="13">
                  <c:v>35765</c:v>
                </c:pt>
                <c:pt idx="14">
                  <c:v>36230</c:v>
                </c:pt>
                <c:pt idx="15">
                  <c:v>37175</c:v>
                </c:pt>
                <c:pt idx="16">
                  <c:v>36540</c:v>
                </c:pt>
                <c:pt idx="17">
                  <c:v>37290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399720"/>
        <c:axId val="60126376"/>
      </c:lineChart>
      <c:catAx>
        <c:axId val="58399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>
                    <a:latin typeface="Arial" pitchFamily="34" charset="0"/>
                    <a:cs typeface="Arial" pitchFamily="34" charset="0"/>
                  </a:defRPr>
                </a:pPr>
                <a:r>
                  <a:rPr lang="en-US" sz="900">
                    <a:latin typeface="Arial" pitchFamily="34" charset="0"/>
                    <a:cs typeface="Arial" pitchFamily="34" charset="0"/>
                  </a:rPr>
                  <a:t>Year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0126376"/>
        <c:crosses val="autoZero"/>
        <c:auto val="1"/>
        <c:lblAlgn val="ctr"/>
        <c:lblOffset val="100"/>
        <c:noMultiLvlLbl val="0"/>
      </c:catAx>
      <c:valAx>
        <c:axId val="60126376"/>
        <c:scaling>
          <c:orientation val="minMax"/>
          <c:min val="2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900">
                    <a:latin typeface="Arial" pitchFamily="34" charset="0"/>
                    <a:cs typeface="Arial" pitchFamily="34" charset="0"/>
                  </a:defRPr>
                </a:pPr>
                <a:r>
                  <a:rPr lang="en-US" sz="900">
                    <a:latin typeface="Arial" pitchFamily="34" charset="0"/>
                    <a:cs typeface="Arial" pitchFamily="34" charset="0"/>
                  </a:rPr>
                  <a:t>Number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8399720"/>
        <c:crosses val="autoZero"/>
        <c:crossBetween val="between"/>
        <c:majorUnit val="4000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534945-ED1B-4679-B243-85714B2BA098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5A6543B-3CD2-4E8C-ACB7-67ABC31DF63B}">
      <dgm:prSet phldrT="[Text]"/>
      <dgm:spPr/>
      <dgm:t>
        <a:bodyPr/>
        <a:lstStyle/>
        <a:p>
          <a:pPr algn="ctr"/>
          <a:r>
            <a:rPr lang="en-GB" sz="1900" dirty="0" smtClean="0">
              <a:solidFill>
                <a:srgbClr val="FFFF00"/>
              </a:solidFill>
            </a:rPr>
            <a:t>Research Skills</a:t>
          </a:r>
          <a:endParaRPr lang="en-GB" sz="1900" dirty="0">
            <a:solidFill>
              <a:srgbClr val="FFFF00"/>
            </a:solidFill>
          </a:endParaRPr>
        </a:p>
      </dgm:t>
    </dgm:pt>
    <dgm:pt modelId="{62C89FF2-4037-4757-8436-EC3CE30F1EE2}" type="parTrans" cxnId="{248B7C42-BB57-4013-80A7-91454A3F0640}">
      <dgm:prSet/>
      <dgm:spPr/>
      <dgm:t>
        <a:bodyPr/>
        <a:lstStyle/>
        <a:p>
          <a:endParaRPr lang="en-GB"/>
        </a:p>
      </dgm:t>
    </dgm:pt>
    <dgm:pt modelId="{BEF13E40-A066-4504-AEC0-2861CAC2F1FD}" type="sibTrans" cxnId="{248B7C42-BB57-4013-80A7-91454A3F0640}">
      <dgm:prSet/>
      <dgm:spPr/>
      <dgm:t>
        <a:bodyPr/>
        <a:lstStyle/>
        <a:p>
          <a:endParaRPr lang="en-GB"/>
        </a:p>
      </dgm:t>
    </dgm:pt>
    <dgm:pt modelId="{5E6B3069-C4F2-4487-B9E8-8C9FF44E6B9D}">
      <dgm:prSet phldrT="[Text]" custT="1"/>
      <dgm:spPr/>
      <dgm:t>
        <a:bodyPr/>
        <a:lstStyle/>
        <a:p>
          <a:pPr algn="l"/>
          <a:r>
            <a:rPr lang="en-GB" sz="1600" dirty="0" smtClean="0"/>
            <a:t>Original research project</a:t>
          </a:r>
          <a:endParaRPr lang="en-GB" sz="1600" dirty="0"/>
        </a:p>
      </dgm:t>
    </dgm:pt>
    <dgm:pt modelId="{5E99AFF2-8197-40BA-B5AE-A6F77C7E4BEE}" type="parTrans" cxnId="{6DFD7EEF-0832-423F-AEB2-EE2139EE9D3F}">
      <dgm:prSet/>
      <dgm:spPr/>
      <dgm:t>
        <a:bodyPr/>
        <a:lstStyle/>
        <a:p>
          <a:endParaRPr lang="en-GB"/>
        </a:p>
      </dgm:t>
    </dgm:pt>
    <dgm:pt modelId="{8ED8EFE1-2757-46E1-98B1-2F9B2BF93B6D}" type="sibTrans" cxnId="{6DFD7EEF-0832-423F-AEB2-EE2139EE9D3F}">
      <dgm:prSet/>
      <dgm:spPr/>
      <dgm:t>
        <a:bodyPr/>
        <a:lstStyle/>
        <a:p>
          <a:endParaRPr lang="en-GB"/>
        </a:p>
      </dgm:t>
    </dgm:pt>
    <dgm:pt modelId="{7647AEF4-E52D-464B-B0D9-F99917DABDB6}">
      <dgm:prSet phldrT="[Text]" custT="1"/>
      <dgm:spPr/>
      <dgm:t>
        <a:bodyPr/>
        <a:lstStyle/>
        <a:p>
          <a:pPr algn="l"/>
          <a:r>
            <a:rPr lang="en-GB" sz="1600" dirty="0" smtClean="0"/>
            <a:t>Application of advanced research methods</a:t>
          </a:r>
          <a:endParaRPr lang="en-GB" sz="1600" dirty="0"/>
        </a:p>
      </dgm:t>
    </dgm:pt>
    <dgm:pt modelId="{440C5F99-813F-403A-8540-ABE07F9E2E8C}" type="parTrans" cxnId="{AEA16DCB-5B04-41D3-A55C-5D30EFE19869}">
      <dgm:prSet/>
      <dgm:spPr/>
      <dgm:t>
        <a:bodyPr/>
        <a:lstStyle/>
        <a:p>
          <a:endParaRPr lang="en-GB"/>
        </a:p>
      </dgm:t>
    </dgm:pt>
    <dgm:pt modelId="{4610354B-3EE7-49E7-8AD6-CBCEC98AB109}" type="sibTrans" cxnId="{AEA16DCB-5B04-41D3-A55C-5D30EFE19869}">
      <dgm:prSet/>
      <dgm:spPr/>
      <dgm:t>
        <a:bodyPr/>
        <a:lstStyle/>
        <a:p>
          <a:endParaRPr lang="en-GB"/>
        </a:p>
      </dgm:t>
    </dgm:pt>
    <dgm:pt modelId="{C200093E-1CF4-4FCD-967C-0E0A8F7D00D5}">
      <dgm:prSet phldrT="[Text]" custT="1"/>
      <dgm:spPr/>
      <dgm:t>
        <a:bodyPr/>
        <a:lstStyle/>
        <a:p>
          <a:pPr algn="ctr"/>
          <a:r>
            <a:rPr lang="en-GB" sz="1900" dirty="0" smtClean="0">
              <a:solidFill>
                <a:srgbClr val="FFFF00"/>
              </a:solidFill>
            </a:rPr>
            <a:t>Core Bioscience Skills</a:t>
          </a:r>
          <a:endParaRPr lang="en-GB" sz="1900" dirty="0">
            <a:solidFill>
              <a:srgbClr val="FFFF00"/>
            </a:solidFill>
          </a:endParaRPr>
        </a:p>
      </dgm:t>
    </dgm:pt>
    <dgm:pt modelId="{1D916525-8785-49C6-BAB5-A56797F36E61}" type="parTrans" cxnId="{9B89F812-8705-45F1-8FCF-DBB43EFFBBAA}">
      <dgm:prSet/>
      <dgm:spPr/>
      <dgm:t>
        <a:bodyPr/>
        <a:lstStyle/>
        <a:p>
          <a:endParaRPr lang="en-GB"/>
        </a:p>
      </dgm:t>
    </dgm:pt>
    <dgm:pt modelId="{89714C2D-D3FC-4F03-8B83-0B41DDD15287}" type="sibTrans" cxnId="{9B89F812-8705-45F1-8FCF-DBB43EFFBBAA}">
      <dgm:prSet/>
      <dgm:spPr/>
      <dgm:t>
        <a:bodyPr/>
        <a:lstStyle/>
        <a:p>
          <a:endParaRPr lang="en-GB"/>
        </a:p>
      </dgm:t>
    </dgm:pt>
    <dgm:pt modelId="{99E87774-874B-4D73-B4D0-158664B2EFD9}">
      <dgm:prSet phldrT="[Text]" custT="1"/>
      <dgm:spPr/>
      <dgm:t>
        <a:bodyPr/>
        <a:lstStyle/>
        <a:p>
          <a:pPr algn="l"/>
          <a:r>
            <a:rPr lang="en-GB" sz="1600" dirty="0" smtClean="0"/>
            <a:t>Bioinformatics – coding and data visualisation</a:t>
          </a:r>
          <a:endParaRPr lang="en-GB" sz="1600" dirty="0"/>
        </a:p>
      </dgm:t>
    </dgm:pt>
    <dgm:pt modelId="{09944DFA-8A42-41C8-9F39-4C24A36C0796}" type="parTrans" cxnId="{3B42D843-C26B-484C-8C1F-179CE72791F0}">
      <dgm:prSet/>
      <dgm:spPr/>
      <dgm:t>
        <a:bodyPr/>
        <a:lstStyle/>
        <a:p>
          <a:endParaRPr lang="en-GB"/>
        </a:p>
      </dgm:t>
    </dgm:pt>
    <dgm:pt modelId="{7A66BEA1-4E68-4615-B657-C09046AB0034}" type="sibTrans" cxnId="{3B42D843-C26B-484C-8C1F-179CE72791F0}">
      <dgm:prSet/>
      <dgm:spPr/>
      <dgm:t>
        <a:bodyPr/>
        <a:lstStyle/>
        <a:p>
          <a:endParaRPr lang="en-GB"/>
        </a:p>
      </dgm:t>
    </dgm:pt>
    <dgm:pt modelId="{E31FD786-96CE-407F-A52E-4A0E7C674747}">
      <dgm:prSet phldrT="[Text]" custT="1"/>
      <dgm:spPr/>
      <dgm:t>
        <a:bodyPr/>
        <a:lstStyle/>
        <a:p>
          <a:pPr algn="l"/>
          <a:r>
            <a:rPr lang="en-GB" sz="1600" dirty="0" smtClean="0"/>
            <a:t>Mathematical modelling</a:t>
          </a:r>
          <a:endParaRPr lang="en-GB" sz="1600" dirty="0"/>
        </a:p>
      </dgm:t>
    </dgm:pt>
    <dgm:pt modelId="{62938978-15B0-4ED4-8371-66F3D47EAE93}" type="parTrans" cxnId="{923DC37E-5955-4293-A2AB-0E7CE81E29A1}">
      <dgm:prSet/>
      <dgm:spPr/>
      <dgm:t>
        <a:bodyPr/>
        <a:lstStyle/>
        <a:p>
          <a:endParaRPr lang="en-GB"/>
        </a:p>
      </dgm:t>
    </dgm:pt>
    <dgm:pt modelId="{07F0AB51-2FE3-45E7-BA6B-8019ACD1DA6C}" type="sibTrans" cxnId="{923DC37E-5955-4293-A2AB-0E7CE81E29A1}">
      <dgm:prSet/>
      <dgm:spPr/>
      <dgm:t>
        <a:bodyPr/>
        <a:lstStyle/>
        <a:p>
          <a:endParaRPr lang="en-GB"/>
        </a:p>
      </dgm:t>
    </dgm:pt>
    <dgm:pt modelId="{E9736321-27CD-4BE3-B506-E96F756CD48E}">
      <dgm:prSet phldrT="[Text]"/>
      <dgm:spPr/>
      <dgm:t>
        <a:bodyPr/>
        <a:lstStyle/>
        <a:p>
          <a:pPr algn="ctr"/>
          <a:r>
            <a:rPr lang="en-GB" sz="1900" dirty="0" smtClean="0">
              <a:solidFill>
                <a:srgbClr val="FFFF00"/>
              </a:solidFill>
            </a:rPr>
            <a:t>Professional Skills</a:t>
          </a:r>
          <a:endParaRPr lang="en-GB" sz="1900" dirty="0">
            <a:solidFill>
              <a:srgbClr val="FFFF00"/>
            </a:solidFill>
          </a:endParaRPr>
        </a:p>
      </dgm:t>
    </dgm:pt>
    <dgm:pt modelId="{A8F6A014-D886-4FCF-B797-A9B62D3691FC}" type="parTrans" cxnId="{7085A19B-9742-4695-9FFC-C6E60F5D1EDB}">
      <dgm:prSet/>
      <dgm:spPr/>
      <dgm:t>
        <a:bodyPr/>
        <a:lstStyle/>
        <a:p>
          <a:endParaRPr lang="en-GB"/>
        </a:p>
      </dgm:t>
    </dgm:pt>
    <dgm:pt modelId="{7C4853AC-1CD3-4868-AB76-363D4B8D3A9D}" type="sibTrans" cxnId="{7085A19B-9742-4695-9FFC-C6E60F5D1EDB}">
      <dgm:prSet/>
      <dgm:spPr/>
      <dgm:t>
        <a:bodyPr/>
        <a:lstStyle/>
        <a:p>
          <a:endParaRPr lang="en-GB"/>
        </a:p>
      </dgm:t>
    </dgm:pt>
    <dgm:pt modelId="{BA34A86C-CA06-4E27-ACD1-ED842303FB2F}">
      <dgm:prSet phldrT="[Text]" custT="1"/>
      <dgm:spPr/>
      <dgm:t>
        <a:bodyPr/>
        <a:lstStyle/>
        <a:p>
          <a:pPr algn="l"/>
          <a:r>
            <a:rPr lang="en-GB" sz="1600" dirty="0" smtClean="0"/>
            <a:t>Commercial awareness, business skills and entrepreneurship</a:t>
          </a:r>
          <a:endParaRPr lang="en-GB" sz="1600" dirty="0"/>
        </a:p>
      </dgm:t>
    </dgm:pt>
    <dgm:pt modelId="{5DD18145-76D3-45A2-BC15-95214B85D052}" type="parTrans" cxnId="{BD95C2F0-CCFF-4560-BA65-024C232DF8BC}">
      <dgm:prSet/>
      <dgm:spPr/>
      <dgm:t>
        <a:bodyPr/>
        <a:lstStyle/>
        <a:p>
          <a:endParaRPr lang="en-GB"/>
        </a:p>
      </dgm:t>
    </dgm:pt>
    <dgm:pt modelId="{09A22520-9E7C-48FB-96B7-6878B79A8FCA}" type="sibTrans" cxnId="{BD95C2F0-CCFF-4560-BA65-024C232DF8BC}">
      <dgm:prSet/>
      <dgm:spPr/>
      <dgm:t>
        <a:bodyPr/>
        <a:lstStyle/>
        <a:p>
          <a:endParaRPr lang="en-GB"/>
        </a:p>
      </dgm:t>
    </dgm:pt>
    <dgm:pt modelId="{1880716E-72FB-4C81-A20C-0521F4902CB6}">
      <dgm:prSet phldrT="[Text]" custT="1"/>
      <dgm:spPr/>
      <dgm:t>
        <a:bodyPr/>
        <a:lstStyle/>
        <a:p>
          <a:pPr algn="l"/>
          <a:r>
            <a:rPr lang="en-GB" sz="1600" dirty="0" smtClean="0"/>
            <a:t>Defending a thesis in a viva</a:t>
          </a:r>
          <a:endParaRPr lang="en-GB" sz="1600" dirty="0"/>
        </a:p>
      </dgm:t>
    </dgm:pt>
    <dgm:pt modelId="{C85F2B52-A349-4FC0-866B-6E5817B2C6E4}" type="parTrans" cxnId="{5A834D7E-6E26-488B-927E-4D88AA8105EC}">
      <dgm:prSet/>
      <dgm:spPr/>
      <dgm:t>
        <a:bodyPr/>
        <a:lstStyle/>
        <a:p>
          <a:endParaRPr lang="en-GB"/>
        </a:p>
      </dgm:t>
    </dgm:pt>
    <dgm:pt modelId="{B38420DC-17FE-4DDC-90AA-80BF6E0D3A1D}" type="sibTrans" cxnId="{5A834D7E-6E26-488B-927E-4D88AA8105EC}">
      <dgm:prSet/>
      <dgm:spPr/>
      <dgm:t>
        <a:bodyPr/>
        <a:lstStyle/>
        <a:p>
          <a:endParaRPr lang="en-GB"/>
        </a:p>
      </dgm:t>
    </dgm:pt>
    <dgm:pt modelId="{61BE399A-6087-4124-824A-FCB5B9F10720}">
      <dgm:prSet phldrT="[Text]" custT="1"/>
      <dgm:spPr/>
      <dgm:t>
        <a:bodyPr/>
        <a:lstStyle/>
        <a:p>
          <a:pPr algn="l"/>
          <a:r>
            <a:rPr lang="en-GB" sz="1600" dirty="0" smtClean="0"/>
            <a:t>Statistical analysis</a:t>
          </a:r>
          <a:endParaRPr lang="en-GB" sz="1600" dirty="0"/>
        </a:p>
      </dgm:t>
    </dgm:pt>
    <dgm:pt modelId="{056659B2-4375-43BF-A971-6DDDBB485535}" type="parTrans" cxnId="{85EAE90C-DCFE-4E1D-A10B-E91B1E5FFE7D}">
      <dgm:prSet/>
      <dgm:spPr/>
      <dgm:t>
        <a:bodyPr/>
        <a:lstStyle/>
        <a:p>
          <a:endParaRPr lang="en-GB"/>
        </a:p>
      </dgm:t>
    </dgm:pt>
    <dgm:pt modelId="{C06C71C5-B246-4209-A528-2024F1092040}" type="sibTrans" cxnId="{85EAE90C-DCFE-4E1D-A10B-E91B1E5FFE7D}">
      <dgm:prSet/>
      <dgm:spPr/>
      <dgm:t>
        <a:bodyPr/>
        <a:lstStyle/>
        <a:p>
          <a:endParaRPr lang="en-GB"/>
        </a:p>
      </dgm:t>
    </dgm:pt>
    <dgm:pt modelId="{EED44759-B1B3-4E91-90C8-45745CBA7760}">
      <dgm:prSet phldrT="[Text]" custT="1"/>
      <dgm:spPr/>
      <dgm:t>
        <a:bodyPr/>
        <a:lstStyle/>
        <a:p>
          <a:pPr algn="l"/>
          <a:r>
            <a:rPr lang="en-GB" sz="1600" dirty="0" smtClean="0"/>
            <a:t>Communication skills</a:t>
          </a:r>
          <a:endParaRPr lang="en-GB" sz="1600" dirty="0"/>
        </a:p>
      </dgm:t>
    </dgm:pt>
    <dgm:pt modelId="{F36EDBB7-B779-4200-B7BE-6F5DEC0D6E3F}" type="parTrans" cxnId="{E2A4102D-6A94-4876-ADC6-FC1F89CDC1C8}">
      <dgm:prSet/>
      <dgm:spPr/>
      <dgm:t>
        <a:bodyPr/>
        <a:lstStyle/>
        <a:p>
          <a:endParaRPr lang="en-GB"/>
        </a:p>
      </dgm:t>
    </dgm:pt>
    <dgm:pt modelId="{D140E18F-029A-4E37-8007-E79F282AE289}" type="sibTrans" cxnId="{E2A4102D-6A94-4876-ADC6-FC1F89CDC1C8}">
      <dgm:prSet/>
      <dgm:spPr/>
      <dgm:t>
        <a:bodyPr/>
        <a:lstStyle/>
        <a:p>
          <a:endParaRPr lang="en-GB"/>
        </a:p>
      </dgm:t>
    </dgm:pt>
    <dgm:pt modelId="{62906933-8E5A-4DB0-83E8-9DE2342D8DAE}">
      <dgm:prSet phldrT="[Text]" custT="1"/>
      <dgm:spPr/>
      <dgm:t>
        <a:bodyPr/>
        <a:lstStyle/>
        <a:p>
          <a:pPr algn="l"/>
          <a:r>
            <a:rPr lang="en-GB" sz="1600" dirty="0" smtClean="0"/>
            <a:t>Ethical awareness and public engagement</a:t>
          </a:r>
          <a:endParaRPr lang="en-GB" sz="1600" dirty="0"/>
        </a:p>
      </dgm:t>
    </dgm:pt>
    <dgm:pt modelId="{97B1E2D4-AD3E-4399-92ED-A22015CE65E7}" type="parTrans" cxnId="{75B4A807-BB8F-429D-95DF-CCAA89EB29A3}">
      <dgm:prSet/>
      <dgm:spPr/>
      <dgm:t>
        <a:bodyPr/>
        <a:lstStyle/>
        <a:p>
          <a:endParaRPr lang="en-GB"/>
        </a:p>
      </dgm:t>
    </dgm:pt>
    <dgm:pt modelId="{A6D09840-4BF5-4AE1-A514-828539BB5DD4}" type="sibTrans" cxnId="{75B4A807-BB8F-429D-95DF-CCAA89EB29A3}">
      <dgm:prSet/>
      <dgm:spPr/>
      <dgm:t>
        <a:bodyPr/>
        <a:lstStyle/>
        <a:p>
          <a:endParaRPr lang="en-GB"/>
        </a:p>
      </dgm:t>
    </dgm:pt>
    <dgm:pt modelId="{2D7988D9-4BDC-40C0-962B-1D7F3F97ACB9}">
      <dgm:prSet phldrT="[Text]" custT="1"/>
      <dgm:spPr/>
      <dgm:t>
        <a:bodyPr/>
        <a:lstStyle/>
        <a:p>
          <a:pPr algn="l"/>
          <a:r>
            <a:rPr lang="en-GB" sz="1600" dirty="0" smtClean="0"/>
            <a:t>Professional Internship (PIPS)</a:t>
          </a:r>
          <a:endParaRPr lang="en-GB" sz="1600" dirty="0"/>
        </a:p>
      </dgm:t>
    </dgm:pt>
    <dgm:pt modelId="{22478B14-D80A-4446-A8D7-908D3BF85BAF}" type="sibTrans" cxnId="{6F00626F-8992-4359-A04B-21D604DEEA82}">
      <dgm:prSet/>
      <dgm:spPr/>
      <dgm:t>
        <a:bodyPr/>
        <a:lstStyle/>
        <a:p>
          <a:endParaRPr lang="en-GB"/>
        </a:p>
      </dgm:t>
    </dgm:pt>
    <dgm:pt modelId="{36659DDF-32DF-431C-9351-6CBBABA418BC}" type="parTrans" cxnId="{6F00626F-8992-4359-A04B-21D604DEEA82}">
      <dgm:prSet/>
      <dgm:spPr/>
      <dgm:t>
        <a:bodyPr/>
        <a:lstStyle/>
        <a:p>
          <a:endParaRPr lang="en-GB"/>
        </a:p>
      </dgm:t>
    </dgm:pt>
    <dgm:pt modelId="{8EA7315B-52D0-4A8E-BF87-F6559B60EA64}">
      <dgm:prSet phldrT="[Text]" custT="1"/>
      <dgm:spPr/>
      <dgm:t>
        <a:bodyPr/>
        <a:lstStyle/>
        <a:p>
          <a:pPr algn="l"/>
          <a:r>
            <a:rPr lang="en-GB" sz="1600" dirty="0" smtClean="0"/>
            <a:t>Experimental design and hypothesis testing </a:t>
          </a:r>
          <a:endParaRPr lang="en-GB" sz="1600" dirty="0"/>
        </a:p>
      </dgm:t>
    </dgm:pt>
    <dgm:pt modelId="{846EF1BC-1EA4-4768-B82A-AC83C23AFA5B}" type="parTrans" cxnId="{92398F8D-36BF-49BA-A27F-6802AD038C49}">
      <dgm:prSet/>
      <dgm:spPr/>
      <dgm:t>
        <a:bodyPr/>
        <a:lstStyle/>
        <a:p>
          <a:endParaRPr lang="en-GB"/>
        </a:p>
      </dgm:t>
    </dgm:pt>
    <dgm:pt modelId="{A127A3A2-ABD7-4BF1-A722-8F54A760636F}" type="sibTrans" cxnId="{92398F8D-36BF-49BA-A27F-6802AD038C49}">
      <dgm:prSet/>
      <dgm:spPr/>
      <dgm:t>
        <a:bodyPr/>
        <a:lstStyle/>
        <a:p>
          <a:endParaRPr lang="en-GB"/>
        </a:p>
      </dgm:t>
    </dgm:pt>
    <dgm:pt modelId="{F99F3CDB-804D-4B09-847C-D4C6040C9B1A}">
      <dgm:prSet phldrT="[Text]" custT="1"/>
      <dgm:spPr/>
      <dgm:t>
        <a:bodyPr/>
        <a:lstStyle/>
        <a:p>
          <a:pPr algn="l"/>
          <a:r>
            <a:rPr lang="en-GB" sz="1600" dirty="0" smtClean="0"/>
            <a:t>Interdisciplinary working </a:t>
          </a:r>
          <a:endParaRPr lang="en-GB" sz="1600" dirty="0"/>
        </a:p>
      </dgm:t>
    </dgm:pt>
    <dgm:pt modelId="{078BA40A-69A1-424A-A26E-D52A13CD886E}" type="parTrans" cxnId="{068FD1D4-CE7D-4747-A6FD-94662C2D0717}">
      <dgm:prSet/>
      <dgm:spPr/>
      <dgm:t>
        <a:bodyPr/>
        <a:lstStyle/>
        <a:p>
          <a:endParaRPr lang="en-GB"/>
        </a:p>
      </dgm:t>
    </dgm:pt>
    <dgm:pt modelId="{6B26BB0A-D7E9-4905-AF9D-4EAE6BA6F17B}" type="sibTrans" cxnId="{068FD1D4-CE7D-4747-A6FD-94662C2D0717}">
      <dgm:prSet/>
      <dgm:spPr/>
      <dgm:t>
        <a:bodyPr/>
        <a:lstStyle/>
        <a:p>
          <a:endParaRPr lang="en-GB"/>
        </a:p>
      </dgm:t>
    </dgm:pt>
    <dgm:pt modelId="{48858BCD-1D70-4DC9-B830-E7A09E641EB8}" type="pres">
      <dgm:prSet presAssocID="{2F534945-ED1B-4679-B243-85714B2BA0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649E953-5500-4014-B79A-4C50AD74FA9D}" type="pres">
      <dgm:prSet presAssocID="{2F534945-ED1B-4679-B243-85714B2BA098}" presName="bkgdShp" presStyleLbl="alignAccFollowNode1" presStyleIdx="0" presStyleCnt="1"/>
      <dgm:spPr/>
    </dgm:pt>
    <dgm:pt modelId="{6D313532-74DE-46C9-8310-813EA2F1A6D1}" type="pres">
      <dgm:prSet presAssocID="{2F534945-ED1B-4679-B243-85714B2BA098}" presName="linComp" presStyleCnt="0"/>
      <dgm:spPr/>
    </dgm:pt>
    <dgm:pt modelId="{6EB190D2-8F44-4B4C-BF83-F888BFD7239B}" type="pres">
      <dgm:prSet presAssocID="{05A6543B-3CD2-4E8C-ACB7-67ABC31DF63B}" presName="compNode" presStyleCnt="0"/>
      <dgm:spPr/>
    </dgm:pt>
    <dgm:pt modelId="{91E3F955-554D-4CE0-8B7D-6A9C8631234C}" type="pres">
      <dgm:prSet presAssocID="{05A6543B-3CD2-4E8C-ACB7-67ABC31DF63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DDE540-D016-4288-9063-14526E34FE66}" type="pres">
      <dgm:prSet presAssocID="{05A6543B-3CD2-4E8C-ACB7-67ABC31DF63B}" presName="invisiNode" presStyleLbl="node1" presStyleIdx="0" presStyleCnt="3"/>
      <dgm:spPr/>
    </dgm:pt>
    <dgm:pt modelId="{50345ECD-0BAD-41C9-9232-3D8EC90F2E1C}" type="pres">
      <dgm:prSet presAssocID="{05A6543B-3CD2-4E8C-ACB7-67ABC31DF63B}" presName="imagNode" presStyleLbl="fgImgPlace1" presStyleIdx="0" presStyleCnt="3" custLinFactNeighborY="116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  <dgm:t>
        <a:bodyPr/>
        <a:lstStyle/>
        <a:p>
          <a:endParaRPr lang="en-GB"/>
        </a:p>
      </dgm:t>
    </dgm:pt>
    <dgm:pt modelId="{47CC7F0C-68B7-4266-BC97-DD082591896C}" type="pres">
      <dgm:prSet presAssocID="{BEF13E40-A066-4504-AEC0-2861CAC2F1FD}" presName="sibTrans" presStyleLbl="sibTrans2D1" presStyleIdx="0" presStyleCnt="0"/>
      <dgm:spPr/>
      <dgm:t>
        <a:bodyPr/>
        <a:lstStyle/>
        <a:p>
          <a:endParaRPr lang="en-GB"/>
        </a:p>
      </dgm:t>
    </dgm:pt>
    <dgm:pt modelId="{EDB93906-5793-4CFA-ACAD-ABDE9ADAEBF1}" type="pres">
      <dgm:prSet presAssocID="{C200093E-1CF4-4FCD-967C-0E0A8F7D00D5}" presName="compNode" presStyleCnt="0"/>
      <dgm:spPr/>
    </dgm:pt>
    <dgm:pt modelId="{717993A9-18E4-488E-9EB8-D487D3D65B11}" type="pres">
      <dgm:prSet presAssocID="{C200093E-1CF4-4FCD-967C-0E0A8F7D00D5}" presName="node" presStyleLbl="node1" presStyleIdx="1" presStyleCnt="3" custScaleX="10353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B7B7CE-701B-4759-B344-CB9AFD901798}" type="pres">
      <dgm:prSet presAssocID="{C200093E-1CF4-4FCD-967C-0E0A8F7D00D5}" presName="invisiNode" presStyleLbl="node1" presStyleIdx="1" presStyleCnt="3"/>
      <dgm:spPr/>
    </dgm:pt>
    <dgm:pt modelId="{C95FB162-A938-42D8-B201-8596F8B98DFD}" type="pres">
      <dgm:prSet presAssocID="{C200093E-1CF4-4FCD-967C-0E0A8F7D00D5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en-GB"/>
        </a:p>
      </dgm:t>
    </dgm:pt>
    <dgm:pt modelId="{2E1CA694-87E3-4294-A42E-B3F792D96894}" type="pres">
      <dgm:prSet presAssocID="{89714C2D-D3FC-4F03-8B83-0B41DDD1528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F38596DC-D92E-4BA4-ACAC-F0A00045A42D}" type="pres">
      <dgm:prSet presAssocID="{E9736321-27CD-4BE3-B506-E96F756CD48E}" presName="compNode" presStyleCnt="0"/>
      <dgm:spPr/>
    </dgm:pt>
    <dgm:pt modelId="{519BC108-951D-4BCF-9649-732052D9DAE9}" type="pres">
      <dgm:prSet presAssocID="{E9736321-27CD-4BE3-B506-E96F756CD48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22ACC5-1079-4B7E-856E-0C94FB94B2B5}" type="pres">
      <dgm:prSet presAssocID="{E9736321-27CD-4BE3-B506-E96F756CD48E}" presName="invisiNode" presStyleLbl="node1" presStyleIdx="2" presStyleCnt="3"/>
      <dgm:spPr/>
    </dgm:pt>
    <dgm:pt modelId="{D28FA2E7-0216-48DE-B8DF-65BAD648F0F5}" type="pres">
      <dgm:prSet presAssocID="{E9736321-27CD-4BE3-B506-E96F756CD48E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  <dgm:t>
        <a:bodyPr/>
        <a:lstStyle/>
        <a:p>
          <a:endParaRPr lang="en-GB"/>
        </a:p>
      </dgm:t>
    </dgm:pt>
  </dgm:ptLst>
  <dgm:cxnLst>
    <dgm:cxn modelId="{983C2308-6CD2-45DE-88C5-5D3314A2E3E4}" type="presOf" srcId="{62906933-8E5A-4DB0-83E8-9DE2342D8DAE}" destId="{519BC108-951D-4BCF-9649-732052D9DAE9}" srcOrd="0" destOrd="3" presId="urn:microsoft.com/office/officeart/2005/8/layout/pList2"/>
    <dgm:cxn modelId="{75B4A807-BB8F-429D-95DF-CCAA89EB29A3}" srcId="{E9736321-27CD-4BE3-B506-E96F756CD48E}" destId="{62906933-8E5A-4DB0-83E8-9DE2342D8DAE}" srcOrd="2" destOrd="0" parTransId="{97B1E2D4-AD3E-4399-92ED-A22015CE65E7}" sibTransId="{A6D09840-4BF5-4AE1-A514-828539BB5DD4}"/>
    <dgm:cxn modelId="{D67262D9-5708-4E9C-B946-5FA8E99C3929}" type="presOf" srcId="{89714C2D-D3FC-4F03-8B83-0B41DDD15287}" destId="{2E1CA694-87E3-4294-A42E-B3F792D96894}" srcOrd="0" destOrd="0" presId="urn:microsoft.com/office/officeart/2005/8/layout/pList2"/>
    <dgm:cxn modelId="{5B211D7C-C5CF-4F67-B58B-BAD6F9227E70}" type="presOf" srcId="{8EA7315B-52D0-4A8E-BF87-F6559B60EA64}" destId="{91E3F955-554D-4CE0-8B7D-6A9C8631234C}" srcOrd="0" destOrd="2" presId="urn:microsoft.com/office/officeart/2005/8/layout/pList2"/>
    <dgm:cxn modelId="{63FDB72E-F769-4D8F-9AAB-3A081F8BDB78}" type="presOf" srcId="{C200093E-1CF4-4FCD-967C-0E0A8F7D00D5}" destId="{717993A9-18E4-488E-9EB8-D487D3D65B11}" srcOrd="0" destOrd="0" presId="urn:microsoft.com/office/officeart/2005/8/layout/pList2"/>
    <dgm:cxn modelId="{98F49944-7ACC-4D1E-AE73-627976480691}" type="presOf" srcId="{E9736321-27CD-4BE3-B506-E96F756CD48E}" destId="{519BC108-951D-4BCF-9649-732052D9DAE9}" srcOrd="0" destOrd="0" presId="urn:microsoft.com/office/officeart/2005/8/layout/pList2"/>
    <dgm:cxn modelId="{92398F8D-36BF-49BA-A27F-6802AD038C49}" srcId="{05A6543B-3CD2-4E8C-ACB7-67ABC31DF63B}" destId="{8EA7315B-52D0-4A8E-BF87-F6559B60EA64}" srcOrd="1" destOrd="0" parTransId="{846EF1BC-1EA4-4768-B82A-AC83C23AFA5B}" sibTransId="{A127A3A2-ABD7-4BF1-A722-8F54A760636F}"/>
    <dgm:cxn modelId="{248B7C42-BB57-4013-80A7-91454A3F0640}" srcId="{2F534945-ED1B-4679-B243-85714B2BA098}" destId="{05A6543B-3CD2-4E8C-ACB7-67ABC31DF63B}" srcOrd="0" destOrd="0" parTransId="{62C89FF2-4037-4757-8436-EC3CE30F1EE2}" sibTransId="{BEF13E40-A066-4504-AEC0-2861CAC2F1FD}"/>
    <dgm:cxn modelId="{35DE0AB9-0FA1-4B48-9F93-402CF86EDE1C}" type="presOf" srcId="{BEF13E40-A066-4504-AEC0-2861CAC2F1FD}" destId="{47CC7F0C-68B7-4266-BC97-DD082591896C}" srcOrd="0" destOrd="0" presId="urn:microsoft.com/office/officeart/2005/8/layout/pList2"/>
    <dgm:cxn modelId="{A07079BE-B1AF-42DF-B326-A0CD6789C0D9}" type="presOf" srcId="{F99F3CDB-804D-4B09-847C-D4C6040C9B1A}" destId="{717993A9-18E4-488E-9EB8-D487D3D65B11}" srcOrd="0" destOrd="4" presId="urn:microsoft.com/office/officeart/2005/8/layout/pList2"/>
    <dgm:cxn modelId="{6DFD7EEF-0832-423F-AEB2-EE2139EE9D3F}" srcId="{05A6543B-3CD2-4E8C-ACB7-67ABC31DF63B}" destId="{5E6B3069-C4F2-4487-B9E8-8C9FF44E6B9D}" srcOrd="0" destOrd="0" parTransId="{5E99AFF2-8197-40BA-B5AE-A6F77C7E4BEE}" sibTransId="{8ED8EFE1-2757-46E1-98B1-2F9B2BF93B6D}"/>
    <dgm:cxn modelId="{A256C818-524B-4094-BF5F-6CACFDAC6C5B}" type="presOf" srcId="{7647AEF4-E52D-464B-B0D9-F99917DABDB6}" destId="{91E3F955-554D-4CE0-8B7D-6A9C8631234C}" srcOrd="0" destOrd="3" presId="urn:microsoft.com/office/officeart/2005/8/layout/pList2"/>
    <dgm:cxn modelId="{5A834D7E-6E26-488B-927E-4D88AA8105EC}" srcId="{05A6543B-3CD2-4E8C-ACB7-67ABC31DF63B}" destId="{1880716E-72FB-4C81-A20C-0521F4902CB6}" srcOrd="3" destOrd="0" parTransId="{C85F2B52-A349-4FC0-866B-6E5817B2C6E4}" sibTransId="{B38420DC-17FE-4DDC-90AA-80BF6E0D3A1D}"/>
    <dgm:cxn modelId="{068FD1D4-CE7D-4747-A6FD-94662C2D0717}" srcId="{C200093E-1CF4-4FCD-967C-0E0A8F7D00D5}" destId="{F99F3CDB-804D-4B09-847C-D4C6040C9B1A}" srcOrd="3" destOrd="0" parTransId="{078BA40A-69A1-424A-A26E-D52A13CD886E}" sibTransId="{6B26BB0A-D7E9-4905-AF9D-4EAE6BA6F17B}"/>
    <dgm:cxn modelId="{BD95C2F0-CCFF-4560-BA65-024C232DF8BC}" srcId="{E9736321-27CD-4BE3-B506-E96F756CD48E}" destId="{BA34A86C-CA06-4E27-ACD1-ED842303FB2F}" srcOrd="3" destOrd="0" parTransId="{5DD18145-76D3-45A2-BC15-95214B85D052}" sibTransId="{09A22520-9E7C-48FB-96B7-6878B79A8FCA}"/>
    <dgm:cxn modelId="{80DA8D1C-67D4-4424-984E-F9F739042AE3}" type="presOf" srcId="{2D7988D9-4BDC-40C0-962B-1D7F3F97ACB9}" destId="{519BC108-951D-4BCF-9649-732052D9DAE9}" srcOrd="0" destOrd="1" presId="urn:microsoft.com/office/officeart/2005/8/layout/pList2"/>
    <dgm:cxn modelId="{03606234-B2F0-4C3C-8B5E-FB86CBE5FDD2}" type="presOf" srcId="{1880716E-72FB-4C81-A20C-0521F4902CB6}" destId="{91E3F955-554D-4CE0-8B7D-6A9C8631234C}" srcOrd="0" destOrd="4" presId="urn:microsoft.com/office/officeart/2005/8/layout/pList2"/>
    <dgm:cxn modelId="{6F00626F-8992-4359-A04B-21D604DEEA82}" srcId="{E9736321-27CD-4BE3-B506-E96F756CD48E}" destId="{2D7988D9-4BDC-40C0-962B-1D7F3F97ACB9}" srcOrd="0" destOrd="0" parTransId="{36659DDF-32DF-431C-9351-6CBBABA418BC}" sibTransId="{22478B14-D80A-4446-A8D7-908D3BF85BAF}"/>
    <dgm:cxn modelId="{6E1441FA-05D3-47E3-8019-DAF3C3B91436}" type="presOf" srcId="{5E6B3069-C4F2-4487-B9E8-8C9FF44E6B9D}" destId="{91E3F955-554D-4CE0-8B7D-6A9C8631234C}" srcOrd="0" destOrd="1" presId="urn:microsoft.com/office/officeart/2005/8/layout/pList2"/>
    <dgm:cxn modelId="{F72119EC-2976-42B5-92CF-6B32241972EE}" type="presOf" srcId="{05A6543B-3CD2-4E8C-ACB7-67ABC31DF63B}" destId="{91E3F955-554D-4CE0-8B7D-6A9C8631234C}" srcOrd="0" destOrd="0" presId="urn:microsoft.com/office/officeart/2005/8/layout/pList2"/>
    <dgm:cxn modelId="{43E6D24A-16A0-4D68-ACE9-3991BC90ACB9}" type="presOf" srcId="{E31FD786-96CE-407F-A52E-4A0E7C674747}" destId="{717993A9-18E4-488E-9EB8-D487D3D65B11}" srcOrd="0" destOrd="2" presId="urn:microsoft.com/office/officeart/2005/8/layout/pList2"/>
    <dgm:cxn modelId="{705403C9-2A47-49D5-97E1-DB9DA6B41EEE}" type="presOf" srcId="{99E87774-874B-4D73-B4D0-158664B2EFD9}" destId="{717993A9-18E4-488E-9EB8-D487D3D65B11}" srcOrd="0" destOrd="1" presId="urn:microsoft.com/office/officeart/2005/8/layout/pList2"/>
    <dgm:cxn modelId="{923DC37E-5955-4293-A2AB-0E7CE81E29A1}" srcId="{C200093E-1CF4-4FCD-967C-0E0A8F7D00D5}" destId="{E31FD786-96CE-407F-A52E-4A0E7C674747}" srcOrd="1" destOrd="0" parTransId="{62938978-15B0-4ED4-8371-66F3D47EAE93}" sibTransId="{07F0AB51-2FE3-45E7-BA6B-8019ACD1DA6C}"/>
    <dgm:cxn modelId="{32B82F2D-8F84-43F7-9628-EF7564F151E2}" type="presOf" srcId="{61BE399A-6087-4124-824A-FCB5B9F10720}" destId="{717993A9-18E4-488E-9EB8-D487D3D65B11}" srcOrd="0" destOrd="3" presId="urn:microsoft.com/office/officeart/2005/8/layout/pList2"/>
    <dgm:cxn modelId="{3B42D843-C26B-484C-8C1F-179CE72791F0}" srcId="{C200093E-1CF4-4FCD-967C-0E0A8F7D00D5}" destId="{99E87774-874B-4D73-B4D0-158664B2EFD9}" srcOrd="0" destOrd="0" parTransId="{09944DFA-8A42-41C8-9F39-4C24A36C0796}" sibTransId="{7A66BEA1-4E68-4615-B657-C09046AB0034}"/>
    <dgm:cxn modelId="{7085A19B-9742-4695-9FFC-C6E60F5D1EDB}" srcId="{2F534945-ED1B-4679-B243-85714B2BA098}" destId="{E9736321-27CD-4BE3-B506-E96F756CD48E}" srcOrd="2" destOrd="0" parTransId="{A8F6A014-D886-4FCF-B797-A9B62D3691FC}" sibTransId="{7C4853AC-1CD3-4868-AB76-363D4B8D3A9D}"/>
    <dgm:cxn modelId="{AEA16DCB-5B04-41D3-A55C-5D30EFE19869}" srcId="{05A6543B-3CD2-4E8C-ACB7-67ABC31DF63B}" destId="{7647AEF4-E52D-464B-B0D9-F99917DABDB6}" srcOrd="2" destOrd="0" parTransId="{440C5F99-813F-403A-8540-ABE07F9E2E8C}" sibTransId="{4610354B-3EE7-49E7-8AD6-CBCEC98AB109}"/>
    <dgm:cxn modelId="{85EAE90C-DCFE-4E1D-A10B-E91B1E5FFE7D}" srcId="{C200093E-1CF4-4FCD-967C-0E0A8F7D00D5}" destId="{61BE399A-6087-4124-824A-FCB5B9F10720}" srcOrd="2" destOrd="0" parTransId="{056659B2-4375-43BF-A971-6DDDBB485535}" sibTransId="{C06C71C5-B246-4209-A528-2024F1092040}"/>
    <dgm:cxn modelId="{C75E036B-2063-4282-BDDF-BE356BC02029}" type="presOf" srcId="{2F534945-ED1B-4679-B243-85714B2BA098}" destId="{48858BCD-1D70-4DC9-B830-E7A09E641EB8}" srcOrd="0" destOrd="0" presId="urn:microsoft.com/office/officeart/2005/8/layout/pList2"/>
    <dgm:cxn modelId="{9B89F812-8705-45F1-8FCF-DBB43EFFBBAA}" srcId="{2F534945-ED1B-4679-B243-85714B2BA098}" destId="{C200093E-1CF4-4FCD-967C-0E0A8F7D00D5}" srcOrd="1" destOrd="0" parTransId="{1D916525-8785-49C6-BAB5-A56797F36E61}" sibTransId="{89714C2D-D3FC-4F03-8B83-0B41DDD15287}"/>
    <dgm:cxn modelId="{E2A4102D-6A94-4876-ADC6-FC1F89CDC1C8}" srcId="{E9736321-27CD-4BE3-B506-E96F756CD48E}" destId="{EED44759-B1B3-4E91-90C8-45745CBA7760}" srcOrd="1" destOrd="0" parTransId="{F36EDBB7-B779-4200-B7BE-6F5DEC0D6E3F}" sibTransId="{D140E18F-029A-4E37-8007-E79F282AE289}"/>
    <dgm:cxn modelId="{A33BAF13-3D36-4DAD-AEE3-3002A9E80C58}" type="presOf" srcId="{BA34A86C-CA06-4E27-ACD1-ED842303FB2F}" destId="{519BC108-951D-4BCF-9649-732052D9DAE9}" srcOrd="0" destOrd="4" presId="urn:microsoft.com/office/officeart/2005/8/layout/pList2"/>
    <dgm:cxn modelId="{A7AEEAF5-CBAC-4B91-8942-48DBA4688D9D}" type="presOf" srcId="{EED44759-B1B3-4E91-90C8-45745CBA7760}" destId="{519BC108-951D-4BCF-9649-732052D9DAE9}" srcOrd="0" destOrd="2" presId="urn:microsoft.com/office/officeart/2005/8/layout/pList2"/>
    <dgm:cxn modelId="{C4EB6A48-AF3D-454B-8719-9E03708BF4C3}" type="presParOf" srcId="{48858BCD-1D70-4DC9-B830-E7A09E641EB8}" destId="{7649E953-5500-4014-B79A-4C50AD74FA9D}" srcOrd="0" destOrd="0" presId="urn:microsoft.com/office/officeart/2005/8/layout/pList2"/>
    <dgm:cxn modelId="{FE43BCDA-E2C7-485E-98C2-A49D37A3AF7A}" type="presParOf" srcId="{48858BCD-1D70-4DC9-B830-E7A09E641EB8}" destId="{6D313532-74DE-46C9-8310-813EA2F1A6D1}" srcOrd="1" destOrd="0" presId="urn:microsoft.com/office/officeart/2005/8/layout/pList2"/>
    <dgm:cxn modelId="{7E14DCBD-C4DB-4F5A-9235-F792BBD886A6}" type="presParOf" srcId="{6D313532-74DE-46C9-8310-813EA2F1A6D1}" destId="{6EB190D2-8F44-4B4C-BF83-F888BFD7239B}" srcOrd="0" destOrd="0" presId="urn:microsoft.com/office/officeart/2005/8/layout/pList2"/>
    <dgm:cxn modelId="{94D59DBD-B2E9-4CF3-A8C8-27CACFA792AF}" type="presParOf" srcId="{6EB190D2-8F44-4B4C-BF83-F888BFD7239B}" destId="{91E3F955-554D-4CE0-8B7D-6A9C8631234C}" srcOrd="0" destOrd="0" presId="urn:microsoft.com/office/officeart/2005/8/layout/pList2"/>
    <dgm:cxn modelId="{8651BE42-9B96-4A71-A1AE-B7463BDCB79F}" type="presParOf" srcId="{6EB190D2-8F44-4B4C-BF83-F888BFD7239B}" destId="{01DDE540-D016-4288-9063-14526E34FE66}" srcOrd="1" destOrd="0" presId="urn:microsoft.com/office/officeart/2005/8/layout/pList2"/>
    <dgm:cxn modelId="{4223A792-E6E3-445F-8799-25B580B4F0A7}" type="presParOf" srcId="{6EB190D2-8F44-4B4C-BF83-F888BFD7239B}" destId="{50345ECD-0BAD-41C9-9232-3D8EC90F2E1C}" srcOrd="2" destOrd="0" presId="urn:microsoft.com/office/officeart/2005/8/layout/pList2"/>
    <dgm:cxn modelId="{391DBBC9-FE15-42F9-91B2-81311CADABEA}" type="presParOf" srcId="{6D313532-74DE-46C9-8310-813EA2F1A6D1}" destId="{47CC7F0C-68B7-4266-BC97-DD082591896C}" srcOrd="1" destOrd="0" presId="urn:microsoft.com/office/officeart/2005/8/layout/pList2"/>
    <dgm:cxn modelId="{A24B0A5C-D2DD-450A-B2D5-BEDD430B5624}" type="presParOf" srcId="{6D313532-74DE-46C9-8310-813EA2F1A6D1}" destId="{EDB93906-5793-4CFA-ACAD-ABDE9ADAEBF1}" srcOrd="2" destOrd="0" presId="urn:microsoft.com/office/officeart/2005/8/layout/pList2"/>
    <dgm:cxn modelId="{046F3B6A-A93B-4921-BC1B-0FF6ED76B11C}" type="presParOf" srcId="{EDB93906-5793-4CFA-ACAD-ABDE9ADAEBF1}" destId="{717993A9-18E4-488E-9EB8-D487D3D65B11}" srcOrd="0" destOrd="0" presId="urn:microsoft.com/office/officeart/2005/8/layout/pList2"/>
    <dgm:cxn modelId="{B09A0520-EDAC-43CF-90F1-FD6D08B2E3EF}" type="presParOf" srcId="{EDB93906-5793-4CFA-ACAD-ABDE9ADAEBF1}" destId="{2AB7B7CE-701B-4759-B344-CB9AFD901798}" srcOrd="1" destOrd="0" presId="urn:microsoft.com/office/officeart/2005/8/layout/pList2"/>
    <dgm:cxn modelId="{D862F440-8E89-4175-9B4E-F01DFC186056}" type="presParOf" srcId="{EDB93906-5793-4CFA-ACAD-ABDE9ADAEBF1}" destId="{C95FB162-A938-42D8-B201-8596F8B98DFD}" srcOrd="2" destOrd="0" presId="urn:microsoft.com/office/officeart/2005/8/layout/pList2"/>
    <dgm:cxn modelId="{48B8FED0-E176-4567-9413-34F77DA2D2D3}" type="presParOf" srcId="{6D313532-74DE-46C9-8310-813EA2F1A6D1}" destId="{2E1CA694-87E3-4294-A42E-B3F792D96894}" srcOrd="3" destOrd="0" presId="urn:microsoft.com/office/officeart/2005/8/layout/pList2"/>
    <dgm:cxn modelId="{A840AD0A-B988-4BFF-9455-921205E2C294}" type="presParOf" srcId="{6D313532-74DE-46C9-8310-813EA2F1A6D1}" destId="{F38596DC-D92E-4BA4-ACAC-F0A00045A42D}" srcOrd="4" destOrd="0" presId="urn:microsoft.com/office/officeart/2005/8/layout/pList2"/>
    <dgm:cxn modelId="{17330FCB-160D-4561-A6B5-B02A1B9E2EB4}" type="presParOf" srcId="{F38596DC-D92E-4BA4-ACAC-F0A00045A42D}" destId="{519BC108-951D-4BCF-9649-732052D9DAE9}" srcOrd="0" destOrd="0" presId="urn:microsoft.com/office/officeart/2005/8/layout/pList2"/>
    <dgm:cxn modelId="{FCCC2F5E-023A-4511-9AAB-1FF1FED29794}" type="presParOf" srcId="{F38596DC-D92E-4BA4-ACAC-F0A00045A42D}" destId="{9022ACC5-1079-4B7E-856E-0C94FB94B2B5}" srcOrd="1" destOrd="0" presId="urn:microsoft.com/office/officeart/2005/8/layout/pList2"/>
    <dgm:cxn modelId="{51133B2B-91E0-491A-881B-5BE0BEAEF1A7}" type="presParOf" srcId="{F38596DC-D92E-4BA4-ACAC-F0A00045A42D}" destId="{D28FA2E7-0216-48DE-B8DF-65BAD648F0F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A57C0-66B2-4A70-A595-22C531B3B586}" type="datetimeFigureOut">
              <a:rPr lang="en-GB" smtClean="0"/>
              <a:pPr/>
              <a:t>17/06/2015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426FF-7F04-4A4F-B5EB-3C0D9028AE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1766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C0B5C-38F7-4FA6-ADEB-0AFFAF2589A4}" type="datetimeFigureOut">
              <a:rPr lang="en-US" smtClean="0"/>
              <a:pPr/>
              <a:t>6/17/2015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C80C1-D292-4FF4-A7E9-8B479BBADC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066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All BBSRC PhD students will have the opportunity for </a:t>
            </a:r>
            <a:r>
              <a:rPr lang="en-GB" dirty="0" smtClean="0">
                <a:solidFill>
                  <a:srgbClr val="FF0000"/>
                </a:solidFill>
              </a:rPr>
              <a:t>non-academic research experience</a:t>
            </a:r>
            <a:r>
              <a:rPr lang="en-GB" dirty="0" smtClean="0"/>
              <a:t>, through a </a:t>
            </a:r>
            <a:r>
              <a:rPr lang="en-GB" dirty="0" smtClean="0">
                <a:solidFill>
                  <a:srgbClr val="FF0000"/>
                </a:solidFill>
              </a:rPr>
              <a:t>professional internship </a:t>
            </a:r>
            <a:r>
              <a:rPr lang="en-GB" dirty="0" smtClean="0"/>
              <a:t>or </a:t>
            </a:r>
            <a:r>
              <a:rPr lang="en-GB" dirty="0" smtClean="0">
                <a:solidFill>
                  <a:srgbClr val="FF0000"/>
                </a:solidFill>
              </a:rPr>
              <a:t>CASE</a:t>
            </a:r>
            <a:r>
              <a:rPr lang="en-GB" dirty="0" smtClean="0"/>
              <a:t> placement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719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141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skills, competencies and abilities that a PhD graduate ought to possess in order to meet the demands from potential employers today could include (but are not limited to):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managerial and leadership skills;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ability to communicate with the public;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ability to connect with foreign colleagues in networks;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administration of projects;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dealing with and understanding political circumstances;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negotiating with business partners;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cultural understanding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86807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New tools and technologies, advances in computation and multidisciplinary approaches are changing the way in which bioscience is undertaken.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3027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Now more cohort-based</a:t>
            </a:r>
            <a:r>
              <a:rPr lang="en-GB" baseline="0" dirty="0" smtClean="0"/>
              <a:t> with increasing focus on transferable skills training to accompany the specialist research training.</a:t>
            </a:r>
          </a:p>
          <a:p>
            <a:endParaRPr lang="en-GB" baseline="0" dirty="0" smtClean="0"/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scientific practice and a scientific mentality increasingly diffuse through all of Society, there is a demand for people with an understanding of science who are not just specialized in a particular area. </a:t>
            </a:r>
          </a:p>
          <a:p>
            <a:endParaRPr lang="en-GB" baseline="0" dirty="0" smtClean="0"/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Student’s knowledge, skills and experiences are crucial assets for any employer.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978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PhD was introduced in the UK in 1917 at University of Oxford, and traditionally</a:t>
            </a:r>
            <a:r>
              <a:rPr lang="en-GB" baseline="0" dirty="0" smtClean="0"/>
              <a:t> conducted under a </a:t>
            </a:r>
            <a:r>
              <a:rPr lang="en-GB" dirty="0" smtClean="0"/>
              <a:t>‘master–apprentice’ model, but this model is changing.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466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Industrial CASE studentships: research links with industry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Policy Placements: developing understanding of policy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Flexible Interchange Programme: under development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Advanced Training Partnerships: research institutions developing and delivering postgraduate training with the agrifood sector and for the agrifood sector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Biotechnology YES: developing business awareness skills in PGRs and PDs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Enterprise fellowships: developing the commercial impact of research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Research Experience Placements: encouraging undergraduates to experience research</a:t>
            </a:r>
          </a:p>
        </p:txBody>
      </p:sp>
    </p:spTree>
    <p:extLst>
      <p:ext uri="{BB962C8B-B14F-4D97-AF65-F5344CB8AC3E}">
        <p14:creationId xmlns:p14="http://schemas.microsoft.com/office/powerpoint/2010/main" val="1588469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Note this</a:t>
            </a:r>
            <a:r>
              <a:rPr lang="en-GB" baseline="0" dirty="0" smtClean="0"/>
              <a:t> is for all scientists (not just bioscience)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F1956-40BE-40EC-90D9-D4BC021B2181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97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06" y="500042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06" y="2071678"/>
            <a:ext cx="6400800" cy="1752600"/>
          </a:xfrm>
        </p:spPr>
        <p:txBody>
          <a:bodyPr/>
          <a:lstStyle>
            <a:lvl1pPr marL="0" indent="0" algn="l">
              <a:buFont typeface="Arial" pitchFamily="34" charset="0"/>
              <a:buChar char="•"/>
              <a:defRPr baseline="0">
                <a:solidFill>
                  <a:srgbClr val="3333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  Text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1556792"/>
            <a:ext cx="8353425" cy="86409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5000" b="1">
                <a:solidFill>
                  <a:srgbClr val="333399"/>
                </a:solidFill>
              </a:defRPr>
            </a:lvl1pPr>
            <a:lvl2pPr algn="ctr">
              <a:defRPr sz="4000">
                <a:solidFill>
                  <a:srgbClr val="333399"/>
                </a:solidFill>
              </a:defRPr>
            </a:lvl2pPr>
            <a:lvl3pPr algn="ctr">
              <a:defRPr sz="3000">
                <a:solidFill>
                  <a:srgbClr val="333399"/>
                </a:solidFill>
              </a:defRPr>
            </a:lvl3pPr>
            <a:lvl4pPr algn="ctr">
              <a:defRPr sz="2500">
                <a:solidFill>
                  <a:srgbClr val="333399"/>
                </a:solidFill>
              </a:defRPr>
            </a:lvl4pPr>
            <a:lvl5pPr algn="ctr">
              <a:defRPr sz="2000">
                <a:solidFill>
                  <a:srgbClr val="333399"/>
                </a:solidFill>
              </a:defRPr>
            </a:lvl5pPr>
          </a:lstStyle>
          <a:p>
            <a:pPr lvl="0"/>
            <a:r>
              <a:rPr lang="en-US" dirty="0" smtClean="0"/>
              <a:t>Presentation title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Box Large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340545"/>
            <a:ext cx="7704856" cy="5042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buNone/>
              <a:defRPr sz="3600" b="1"/>
            </a:lvl1pPr>
            <a:lvl2pPr>
              <a:spcBef>
                <a:spcPts val="0"/>
              </a:spcBef>
              <a:defRPr sz="3000"/>
            </a:lvl2pPr>
            <a:lvl3pPr>
              <a:spcBef>
                <a:spcPts val="0"/>
              </a:spcBef>
              <a:defRPr sz="26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000"/>
            </a:lvl5pPr>
          </a:lstStyle>
          <a:p>
            <a:pPr lvl="0"/>
            <a:r>
              <a:rPr lang="en-US" dirty="0" smtClean="0"/>
              <a:t>Title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683568" y="1987575"/>
            <a:ext cx="7704856" cy="417772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buClr>
                <a:schemeClr val="accent1"/>
              </a:buClr>
              <a:buFont typeface="Arial"/>
              <a:buChar char="•"/>
              <a:defRPr sz="2000">
                <a:solidFill>
                  <a:schemeClr val="accent5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accent5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400">
                <a:solidFill>
                  <a:schemeClr val="accent5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Body text / picture / graph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0"/>
            <a:ext cx="6257925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0"/>
            <a:ext cx="62579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6E702-8EF9-4603-BC69-10D087018E9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188913"/>
            <a:ext cx="7235825" cy="503237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8" name="Picture 3" descr="BBSRC-Logo-1-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0"/>
            <a:ext cx="2087563" cy="7889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rgbClr val="333399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333399"/>
        </a:buClr>
        <a:buFont typeface="Arial" pitchFamily="34" charset="0"/>
        <a:buChar char="•"/>
        <a:defRPr sz="2000" b="0" kern="1200" baseline="0">
          <a:solidFill>
            <a:srgbClr val="333399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01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55160"/>
            <a:ext cx="1901825" cy="4815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biotechnologyyes.co.uk/2012competition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hyperlink" Target="http://www.biotechnologyyes.co.uk/biotechnologyyes/images-multimedia/brand/biotechyescolour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gif"/><Relationship Id="rId7" Type="http://schemas.openxmlformats.org/officeDocument/2006/relationships/image" Target="../media/image27.jpeg"/><Relationship Id="rId12" Type="http://schemas.openxmlformats.org/officeDocument/2006/relationships/image" Target="../media/image30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gif"/><Relationship Id="rId11" Type="http://schemas.openxmlformats.org/officeDocument/2006/relationships/hyperlink" Target="http://www.societyofbiology.org/home" TargetMode="External"/><Relationship Id="rId5" Type="http://schemas.openxmlformats.org/officeDocument/2006/relationships/hyperlink" Target="http://www.bl.uk/" TargetMode="External"/><Relationship Id="rId10" Type="http://schemas.openxmlformats.org/officeDocument/2006/relationships/image" Target="../media/image29.png"/><Relationship Id="rId4" Type="http://schemas.openxmlformats.org/officeDocument/2006/relationships/image" Target="../media/image25.gif"/><Relationship Id="rId9" Type="http://schemas.openxmlformats.org/officeDocument/2006/relationships/hyperlink" Target="http://royalsociety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en.wikipedia.org/wiki/File:Charles_Darwin_photograph_by_Julia_Margaret_Cameron,_1968.jpg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ncbi.nlm.nih.gov/pubmed/25342807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9631" y="1484784"/>
            <a:ext cx="8497193" cy="86409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Excellence in </a:t>
            </a:r>
            <a:r>
              <a:rPr lang="en-GB" sz="3200" dirty="0">
                <a:solidFill>
                  <a:schemeClr val="tx1"/>
                </a:solidFill>
              </a:rPr>
              <a:t>doctoral </a:t>
            </a:r>
            <a:r>
              <a:rPr lang="en-GB" sz="3200" dirty="0" smtClean="0">
                <a:solidFill>
                  <a:schemeClr val="tx1"/>
                </a:solidFill>
              </a:rPr>
              <a:t>training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1352" y="5755903"/>
            <a:ext cx="558112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GB" sz="2000" b="1" i="1" dirty="0">
                <a:solidFill>
                  <a:srgbClr val="333399">
                    <a:lumMod val="50000"/>
                  </a:srgbClr>
                </a:solidFill>
              </a:rPr>
              <a:t>Dr </a:t>
            </a:r>
            <a:r>
              <a:rPr lang="en-GB" sz="2000" b="1" i="1" dirty="0" smtClean="0">
                <a:solidFill>
                  <a:srgbClr val="333399">
                    <a:lumMod val="50000"/>
                  </a:srgbClr>
                </a:solidFill>
              </a:rPr>
              <a:t>Rob Hardwick, BBSRC</a:t>
            </a:r>
            <a:endParaRPr lang="en-GB" sz="2000" b="1" i="1" dirty="0">
              <a:solidFill>
                <a:srgbClr val="333399">
                  <a:lumMod val="50000"/>
                </a:srgbClr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000" b="1" i="1" dirty="0" smtClean="0">
                <a:solidFill>
                  <a:srgbClr val="333399">
                    <a:lumMod val="50000"/>
                  </a:srgbClr>
                </a:solidFill>
              </a:rPr>
              <a:t>Senior Innovation &amp; Skills Manager</a:t>
            </a:r>
            <a:endParaRPr lang="en-US" sz="50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3568" y="1196752"/>
            <a:ext cx="7704856" cy="504279"/>
          </a:xfrm>
        </p:spPr>
        <p:txBody>
          <a:bodyPr/>
          <a:lstStyle/>
          <a:p>
            <a:r>
              <a:rPr lang="en-GB" dirty="0" smtClean="0"/>
              <a:t>What is a PhD for?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83568" y="1987575"/>
            <a:ext cx="4176464" cy="2017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i="1" dirty="0" smtClean="0"/>
              <a:t>The ‘Traditional’ PhD</a:t>
            </a:r>
          </a:p>
          <a:p>
            <a:r>
              <a:rPr lang="en-GB" dirty="0" smtClean="0"/>
              <a:t>The ‘master–apprentice</a:t>
            </a:r>
            <a:r>
              <a:rPr lang="en-GB" dirty="0"/>
              <a:t>’ </a:t>
            </a:r>
            <a:r>
              <a:rPr lang="en-GB" dirty="0" smtClean="0"/>
              <a:t>model:</a:t>
            </a:r>
          </a:p>
          <a:p>
            <a:pPr lvl="1"/>
            <a:r>
              <a:rPr lang="en-GB" dirty="0"/>
              <a:t>Seen as preparation for academia</a:t>
            </a:r>
          </a:p>
          <a:p>
            <a:pPr lvl="1"/>
            <a:r>
              <a:rPr lang="en-GB" dirty="0"/>
              <a:t>The thesis </a:t>
            </a:r>
            <a:r>
              <a:rPr lang="en-GB" dirty="0" smtClean="0"/>
              <a:t>as </a:t>
            </a:r>
            <a:r>
              <a:rPr lang="en-GB" dirty="0"/>
              <a:t>ultimate evidence of </a:t>
            </a:r>
            <a:r>
              <a:rPr lang="en-GB" dirty="0" smtClean="0"/>
              <a:t>being a researcher</a:t>
            </a:r>
          </a:p>
          <a:p>
            <a:endParaRPr lang="en-GB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40635" y="4437112"/>
            <a:ext cx="7475781" cy="2088232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lIns="0" tIns="0" rIns="0" bIns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800" i="1" dirty="0" smtClean="0"/>
              <a:t>“The product that the PhD student creates is not the thesis…the product of their study is the </a:t>
            </a:r>
            <a:r>
              <a:rPr lang="en-GB" sz="2800" i="1" dirty="0" smtClean="0">
                <a:solidFill>
                  <a:srgbClr val="FF0000"/>
                </a:solidFill>
              </a:rPr>
              <a:t>development of themselves</a:t>
            </a:r>
            <a:r>
              <a:rPr lang="en-GB" sz="2800" i="1" dirty="0" smtClean="0"/>
              <a:t>”</a:t>
            </a:r>
          </a:p>
          <a:p>
            <a:endParaRPr lang="en-GB" i="1" dirty="0" smtClean="0"/>
          </a:p>
          <a:p>
            <a:pPr marL="0" indent="0">
              <a:buFont typeface="Arial"/>
              <a:buNone/>
            </a:pPr>
            <a:r>
              <a:rPr lang="en-GB" sz="1700" i="1" dirty="0" smtClean="0"/>
              <a:t>– Sir Gareth Roberts</a:t>
            </a:r>
            <a:endParaRPr lang="en-GB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48880"/>
            <a:ext cx="271383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45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16" y="1001818"/>
            <a:ext cx="8229600" cy="554974"/>
          </a:xfrm>
        </p:spPr>
        <p:txBody>
          <a:bodyPr>
            <a:noAutofit/>
          </a:bodyPr>
          <a:lstStyle/>
          <a:p>
            <a:r>
              <a:rPr lang="en-GB" sz="2400" b="1" i="1" dirty="0" smtClean="0">
                <a:latin typeface="+mn-lt"/>
                <a:ea typeface="+mn-ea"/>
                <a:cs typeface="+mn-cs"/>
              </a:rPr>
              <a:t>BBSRC Training and Opportunities</a:t>
            </a:r>
            <a:endParaRPr lang="en-GB" sz="2400" b="1" i="1" dirty="0"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323642" y="1484784"/>
            <a:ext cx="8640841" cy="5328592"/>
            <a:chOff x="-312" y="1069"/>
            <a:chExt cx="3555" cy="2017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238" y="1713"/>
              <a:ext cx="2005" cy="137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30196"/>
              </a:schemeClr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310" y="1069"/>
              <a:ext cx="1866" cy="175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30196"/>
              </a:schemeClr>
            </a:solidFill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177" y="1941"/>
              <a:ext cx="918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b="1" dirty="0" smtClean="0">
                  <a:solidFill>
                    <a:srgbClr val="00B050"/>
                  </a:solidFill>
                  <a:latin typeface="Calibri" pitchFamily="34" charset="0"/>
                </a:rPr>
                <a:t>Postdocs / PIs</a:t>
              </a:r>
              <a:endParaRPr lang="en-GB" sz="2800" dirty="0">
                <a:solidFill>
                  <a:srgbClr val="00B050"/>
                </a:solidFill>
                <a:latin typeface="Calibri" pitchFamily="34" charset="0"/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2236" y="2355"/>
              <a:ext cx="962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 dirty="0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Flexible Interchange Programme</a:t>
              </a:r>
              <a:endParaRPr lang="en-GB" sz="2000" dirty="0">
                <a:solidFill>
                  <a:srgbClr val="000099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317" y="2105"/>
              <a:ext cx="859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Biotechnology</a:t>
              </a:r>
            </a:p>
            <a:p>
              <a:pPr algn="ctr"/>
              <a:r>
                <a:rPr lang="en-GB" sz="2000" dirty="0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YES</a:t>
              </a:r>
              <a:endParaRPr lang="en-GB" sz="2000" dirty="0">
                <a:solidFill>
                  <a:srgbClr val="000099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1910" y="2650"/>
              <a:ext cx="830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 dirty="0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Enterprise Fellowships</a:t>
              </a:r>
              <a:endParaRPr lang="en-GB" sz="2000" dirty="0">
                <a:solidFill>
                  <a:srgbClr val="000099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>
              <a:off x="744" y="1234"/>
              <a:ext cx="988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800" b="1" dirty="0" smtClean="0">
                  <a:solidFill>
                    <a:srgbClr val="FF0000"/>
                  </a:solidFill>
                  <a:latin typeface="Calibri" pitchFamily="34" charset="0"/>
                </a:rPr>
                <a:t>Postgraduates</a:t>
              </a:r>
              <a:endParaRPr lang="en-GB" sz="28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-312" y="2214"/>
              <a:ext cx="681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 dirty="0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Research Experience Placements</a:t>
              </a:r>
              <a:endParaRPr lang="en-GB" sz="2000" dirty="0">
                <a:solidFill>
                  <a:srgbClr val="00926C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33" name="Oval 6"/>
          <p:cNvSpPr>
            <a:spLocks noChangeArrowheads="1"/>
          </p:cNvSpPr>
          <p:nvPr/>
        </p:nvSpPr>
        <p:spPr bwMode="auto">
          <a:xfrm>
            <a:off x="179512" y="3861048"/>
            <a:ext cx="2952328" cy="2952328"/>
          </a:xfrm>
          <a:prstGeom prst="ellipse">
            <a:avLst/>
          </a:prstGeom>
          <a:solidFill>
            <a:schemeClr val="accent3">
              <a:lumMod val="60000"/>
              <a:lumOff val="40000"/>
              <a:alpha val="30196"/>
            </a:schemeClr>
          </a:solidFill>
          <a:ln w="952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298350" y="5714536"/>
            <a:ext cx="2977506" cy="52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 smtClean="0">
                <a:solidFill>
                  <a:srgbClr val="FFC000"/>
                </a:solidFill>
                <a:latin typeface="Calibri" pitchFamily="34" charset="0"/>
              </a:rPr>
              <a:t>Undergraduates</a:t>
            </a:r>
            <a:endParaRPr lang="en-GB" sz="2800" dirty="0">
              <a:solidFill>
                <a:srgbClr val="FFC000"/>
              </a:solidFill>
              <a:latin typeface="Calibri" pitchFamily="34" charset="0"/>
            </a:endParaRPr>
          </a:p>
        </p:txBody>
      </p:sp>
      <p:grpSp>
        <p:nvGrpSpPr>
          <p:cNvPr id="4" name="Group 42"/>
          <p:cNvGrpSpPr/>
          <p:nvPr/>
        </p:nvGrpSpPr>
        <p:grpSpPr>
          <a:xfrm>
            <a:off x="2268713" y="1765265"/>
            <a:ext cx="6803279" cy="2239799"/>
            <a:chOff x="2268713" y="1621249"/>
            <a:chExt cx="6803279" cy="2239799"/>
          </a:xfrm>
        </p:grpSpPr>
        <p:sp>
          <p:nvSpPr>
            <p:cNvPr id="39" name="Text Box 27"/>
            <p:cNvSpPr txBox="1">
              <a:spLocks noChangeArrowheads="1"/>
            </p:cNvSpPr>
            <p:nvPr/>
          </p:nvSpPr>
          <p:spPr bwMode="auto">
            <a:xfrm>
              <a:off x="4283968" y="2359642"/>
              <a:ext cx="165609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 b="1" dirty="0" smtClean="0">
                  <a:solidFill>
                    <a:srgbClr val="0066FF"/>
                  </a:solidFill>
                  <a:latin typeface="Calibri" pitchFamily="34" charset="0"/>
                  <a:cs typeface="Arial" pitchFamily="34" charset="0"/>
                </a:rPr>
                <a:t>Policy Internships</a:t>
              </a:r>
              <a:endParaRPr lang="en-GB" sz="2000" b="1" dirty="0">
                <a:solidFill>
                  <a:srgbClr val="0066FF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40" name="Text Box 26"/>
            <p:cNvSpPr txBox="1">
              <a:spLocks noChangeArrowheads="1"/>
            </p:cNvSpPr>
            <p:nvPr/>
          </p:nvSpPr>
          <p:spPr bwMode="auto">
            <a:xfrm>
              <a:off x="2268713" y="2845385"/>
              <a:ext cx="216024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rgbClr val="0066FF"/>
                  </a:solidFill>
                  <a:latin typeface="Calibri" pitchFamily="34" charset="0"/>
                  <a:cs typeface="Arial" pitchFamily="34" charset="0"/>
                </a:rPr>
                <a:t>Professional Internships for PhD Students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084168" y="1621249"/>
              <a:ext cx="29878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i="1" dirty="0" smtClean="0">
                  <a:solidFill>
                    <a:srgbClr val="0066FF"/>
                  </a:solidFill>
                  <a:latin typeface="Calibri" pitchFamily="34" charset="0"/>
                </a:rPr>
                <a:t>Policy Internships and PIPS provide opportunities for substantial experience of non-research work</a:t>
              </a:r>
              <a:endParaRPr lang="en-GB" b="1" i="1" dirty="0">
                <a:solidFill>
                  <a:srgbClr val="0066FF"/>
                </a:solidFill>
                <a:latin typeface="Calibri" pitchFamily="34" charset="0"/>
              </a:endParaRPr>
            </a:p>
          </p:txBody>
        </p:sp>
      </p:grp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644341" y="3369186"/>
            <a:ext cx="20878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Media </a:t>
            </a:r>
          </a:p>
          <a:p>
            <a:pPr algn="ctr"/>
            <a:r>
              <a:rPr lang="en-GB" sz="20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Training</a:t>
            </a:r>
            <a:endParaRPr lang="en-GB" sz="2000" dirty="0">
              <a:solidFill>
                <a:srgbClr val="000099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3780245" y="4933617"/>
            <a:ext cx="20878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Public Engagement Training</a:t>
            </a:r>
            <a:endParaRPr lang="en-GB" sz="2000" dirty="0">
              <a:solidFill>
                <a:srgbClr val="000099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24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11560" y="2348880"/>
            <a:ext cx="7776864" cy="1873473"/>
          </a:xfrm>
        </p:spPr>
        <p:txBody>
          <a:bodyPr/>
          <a:lstStyle/>
          <a:p>
            <a:r>
              <a:rPr lang="en-GB" dirty="0" smtClean="0"/>
              <a:t>A competition </a:t>
            </a:r>
            <a:r>
              <a:rPr lang="en-GB" dirty="0"/>
              <a:t>for early-career postgraduate and postdoctoral </a:t>
            </a:r>
            <a:r>
              <a:rPr lang="en-GB" dirty="0" smtClean="0"/>
              <a:t>scientists: raises </a:t>
            </a:r>
            <a:r>
              <a:rPr lang="en-GB" dirty="0">
                <a:solidFill>
                  <a:srgbClr val="FF0000"/>
                </a:solidFill>
              </a:rPr>
              <a:t>awareness </a:t>
            </a:r>
            <a:r>
              <a:rPr lang="en-GB" dirty="0" smtClean="0">
                <a:solidFill>
                  <a:srgbClr val="FF0000"/>
                </a:solidFill>
              </a:rPr>
              <a:t>of commercialisation</a:t>
            </a:r>
            <a:r>
              <a:rPr lang="en-GB" dirty="0"/>
              <a:t>.</a:t>
            </a:r>
          </a:p>
          <a:p>
            <a:r>
              <a:rPr lang="en-GB" dirty="0"/>
              <a:t>Participants form teams of 4 or 5 and attend a </a:t>
            </a:r>
            <a:r>
              <a:rPr lang="en-GB" dirty="0">
                <a:solidFill>
                  <a:srgbClr val="FF0000"/>
                </a:solidFill>
              </a:rPr>
              <a:t>three-day residential workshop</a:t>
            </a:r>
            <a:r>
              <a:rPr lang="en-GB" dirty="0"/>
              <a:t> encompassing presentations and mentoring sessions from leading figures in </a:t>
            </a:r>
            <a:r>
              <a:rPr lang="en-GB" dirty="0" smtClean="0"/>
              <a:t>industry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6" descr="Winning Cambridge Bioscientist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05064"/>
            <a:ext cx="471031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3933056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333399"/>
              </a:buClr>
              <a:buFont typeface="Arial"/>
              <a:buChar char="•"/>
            </a:pPr>
            <a:r>
              <a:rPr lang="en-GB" sz="2000" dirty="0">
                <a:solidFill>
                  <a:srgbClr val="19194C"/>
                </a:solidFill>
              </a:rPr>
              <a:t>Each team devises a </a:t>
            </a:r>
            <a:r>
              <a:rPr lang="en-GB" sz="2000" dirty="0">
                <a:solidFill>
                  <a:srgbClr val="FF0000"/>
                </a:solidFill>
              </a:rPr>
              <a:t>business plan </a:t>
            </a:r>
            <a:r>
              <a:rPr lang="en-GB" sz="2000" dirty="0">
                <a:solidFill>
                  <a:srgbClr val="19194C"/>
                </a:solidFill>
              </a:rPr>
              <a:t>based on hypothetical science and present their ideas to a panel of investors.</a:t>
            </a:r>
          </a:p>
          <a:p>
            <a:pPr marL="342900" lvl="0" indent="-342900">
              <a:spcBef>
                <a:spcPct val="20000"/>
              </a:spcBef>
              <a:buClr>
                <a:srgbClr val="333399"/>
              </a:buClr>
              <a:buFont typeface="Arial"/>
              <a:buChar char="•"/>
            </a:pPr>
            <a:r>
              <a:rPr lang="en-GB" sz="2000" dirty="0">
                <a:solidFill>
                  <a:srgbClr val="19194C"/>
                </a:solidFill>
              </a:rPr>
              <a:t>Selected teams progress to the final</a:t>
            </a:r>
          </a:p>
        </p:txBody>
      </p:sp>
      <p:pic>
        <p:nvPicPr>
          <p:cNvPr id="1026" name="Picture 2" descr="Biotechnology YES logo in a jpeg file format">
            <a:hlinkClick r:id="rId4" tooltip="Biotechnology YES logo in a jpeg file format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32147"/>
            <a:ext cx="321945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5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3568" y="1052736"/>
            <a:ext cx="7704856" cy="504279"/>
          </a:xfrm>
        </p:spPr>
        <p:txBody>
          <a:bodyPr/>
          <a:lstStyle/>
          <a:p>
            <a:r>
              <a:rPr lang="en-GB" dirty="0"/>
              <a:t>Policy Internships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9512" y="1700808"/>
            <a:ext cx="8784976" cy="5163635"/>
            <a:chOff x="179512" y="1361709"/>
            <a:chExt cx="8784976" cy="5163635"/>
          </a:xfrm>
        </p:grpSpPr>
        <p:sp>
          <p:nvSpPr>
            <p:cNvPr id="5" name="Rounded Rectangle 4"/>
            <p:cNvSpPr/>
            <p:nvPr/>
          </p:nvSpPr>
          <p:spPr>
            <a:xfrm>
              <a:off x="179512" y="1361709"/>
              <a:ext cx="4320480" cy="4947610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644008" y="3881989"/>
              <a:ext cx="4320480" cy="2427331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644008" y="1361709"/>
              <a:ext cx="4320480" cy="2427331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32040" y="1413937"/>
              <a:ext cx="36724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 dirty="0" smtClean="0"/>
                <a:t>Parliamentary Hosts</a:t>
              </a:r>
              <a:endParaRPr lang="en-GB" sz="22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68044" y="3862209"/>
              <a:ext cx="36724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 dirty="0" smtClean="0"/>
                <a:t>Non-Parliamentary Hosts</a:t>
              </a:r>
              <a:endParaRPr lang="en-GB" sz="2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3528" y="1568981"/>
              <a:ext cx="4032448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GB" dirty="0" smtClean="0">
                  <a:solidFill>
                    <a:schemeClr val="accent5"/>
                  </a:solidFill>
                </a:rPr>
                <a:t>A competitively awarded  </a:t>
              </a:r>
              <a:r>
                <a:rPr lang="en-GB" dirty="0">
                  <a:solidFill>
                    <a:srgbClr val="FF0000"/>
                  </a:solidFill>
                </a:rPr>
                <a:t>3-month internship</a:t>
              </a:r>
              <a:r>
                <a:rPr lang="en-GB" dirty="0">
                  <a:solidFill>
                    <a:schemeClr val="accent5"/>
                  </a:solidFill>
                </a:rPr>
                <a:t> </a:t>
              </a:r>
              <a:r>
                <a:rPr lang="en-GB" dirty="0" smtClean="0">
                  <a:solidFill>
                    <a:schemeClr val="accent5"/>
                  </a:solidFill>
                </a:rPr>
                <a:t> </a:t>
              </a:r>
              <a:r>
                <a:rPr lang="en-GB" dirty="0">
                  <a:solidFill>
                    <a:schemeClr val="accent5"/>
                  </a:solidFill>
                </a:rPr>
                <a:t>for </a:t>
              </a:r>
              <a:r>
                <a:rPr lang="en-GB" dirty="0" smtClean="0">
                  <a:solidFill>
                    <a:schemeClr val="accent5"/>
                  </a:solidFill>
                </a:rPr>
                <a:t>BBSRC, NERC and AHRC PhD students</a:t>
              </a:r>
              <a:endParaRPr lang="en-GB" dirty="0">
                <a:solidFill>
                  <a:schemeClr val="accent5"/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endParaRPr lang="en-GB" dirty="0" smtClean="0">
                <a:solidFill>
                  <a:schemeClr val="accent5"/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GB" dirty="0" smtClean="0">
                  <a:solidFill>
                    <a:schemeClr val="accent5"/>
                  </a:solidFill>
                </a:rPr>
                <a:t>Interns will work </a:t>
              </a:r>
              <a:r>
                <a:rPr lang="en-GB" dirty="0">
                  <a:solidFill>
                    <a:schemeClr val="accent5"/>
                  </a:solidFill>
                </a:rPr>
                <a:t>on an area of science </a:t>
              </a:r>
              <a:r>
                <a:rPr lang="en-GB" dirty="0" smtClean="0">
                  <a:solidFill>
                    <a:schemeClr val="accent5"/>
                  </a:solidFill>
                </a:rPr>
                <a:t>policy</a:t>
              </a:r>
              <a:r>
                <a:rPr lang="en-GB" dirty="0">
                  <a:solidFill>
                    <a:schemeClr val="accent5"/>
                  </a:solidFill>
                </a:rPr>
                <a:t> </a:t>
              </a:r>
              <a:r>
                <a:rPr lang="en-GB" dirty="0" smtClean="0">
                  <a:solidFill>
                    <a:schemeClr val="accent5"/>
                  </a:solidFill>
                </a:rPr>
                <a:t>in a professional science policy organisation</a:t>
              </a:r>
            </a:p>
            <a:p>
              <a:pPr marL="285750" indent="-285750">
                <a:buFont typeface="Arial" pitchFamily="34" charset="0"/>
                <a:buChar char="•"/>
              </a:pPr>
              <a:endParaRPr lang="en-GB" dirty="0" smtClean="0">
                <a:solidFill>
                  <a:schemeClr val="accent5"/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GB" dirty="0" smtClean="0">
                  <a:solidFill>
                    <a:schemeClr val="accent5"/>
                  </a:solidFill>
                </a:rPr>
                <a:t>Interns may:</a:t>
              </a:r>
              <a:endParaRPr lang="en-GB" dirty="0">
                <a:solidFill>
                  <a:schemeClr val="accent5"/>
                </a:solidFill>
              </a:endParaRPr>
            </a:p>
            <a:p>
              <a:pPr marL="742950" lvl="1" indent="-285750">
                <a:buFont typeface="Arial" pitchFamily="34" charset="0"/>
                <a:buChar char="•"/>
              </a:pPr>
              <a:r>
                <a:rPr lang="en-GB" dirty="0" smtClean="0">
                  <a:solidFill>
                    <a:schemeClr val="accent5"/>
                  </a:solidFill>
                </a:rPr>
                <a:t>Produce </a:t>
              </a:r>
              <a:r>
                <a:rPr lang="en-GB" dirty="0">
                  <a:solidFill>
                    <a:schemeClr val="accent5"/>
                  </a:solidFill>
                </a:rPr>
                <a:t>a </a:t>
              </a:r>
              <a:r>
                <a:rPr lang="en-GB" dirty="0">
                  <a:solidFill>
                    <a:srgbClr val="FF0000"/>
                  </a:solidFill>
                </a:rPr>
                <a:t>policy </a:t>
              </a:r>
              <a:r>
                <a:rPr lang="en-GB" dirty="0" smtClean="0">
                  <a:solidFill>
                    <a:srgbClr val="FF0000"/>
                  </a:solidFill>
                </a:rPr>
                <a:t>briefing</a:t>
              </a:r>
            </a:p>
            <a:p>
              <a:pPr marL="742950" lvl="1" indent="-285750">
                <a:buFont typeface="Arial" pitchFamily="34" charset="0"/>
                <a:buChar char="•"/>
              </a:pPr>
              <a:r>
                <a:rPr lang="en-GB" dirty="0" smtClean="0">
                  <a:solidFill>
                    <a:schemeClr val="accent5"/>
                  </a:solidFill>
                </a:rPr>
                <a:t>Participate </a:t>
              </a:r>
              <a:r>
                <a:rPr lang="en-GB" dirty="0">
                  <a:solidFill>
                    <a:schemeClr val="accent5"/>
                  </a:solidFill>
                </a:rPr>
                <a:t>in a </a:t>
              </a:r>
              <a:r>
                <a:rPr lang="en-GB" dirty="0">
                  <a:solidFill>
                    <a:srgbClr val="FF0000"/>
                  </a:solidFill>
                </a:rPr>
                <a:t>policy inquiry </a:t>
              </a:r>
            </a:p>
            <a:p>
              <a:pPr marL="742950" lvl="1" indent="-285750">
                <a:buFont typeface="Arial" pitchFamily="34" charset="0"/>
                <a:buChar char="•"/>
              </a:pPr>
              <a:r>
                <a:rPr lang="en-GB" dirty="0" smtClean="0">
                  <a:solidFill>
                    <a:schemeClr val="accent5"/>
                  </a:solidFill>
                </a:rPr>
                <a:t>Research, develop </a:t>
              </a:r>
              <a:r>
                <a:rPr lang="en-GB" dirty="0">
                  <a:solidFill>
                    <a:schemeClr val="accent5"/>
                  </a:solidFill>
                </a:rPr>
                <a:t>and </a:t>
              </a:r>
              <a:r>
                <a:rPr lang="en-GB" dirty="0" smtClean="0">
                  <a:solidFill>
                    <a:schemeClr val="accent5"/>
                  </a:solidFill>
                </a:rPr>
                <a:t>organise </a:t>
              </a:r>
              <a:r>
                <a:rPr lang="en-GB" dirty="0">
                  <a:solidFill>
                    <a:schemeClr val="accent5"/>
                  </a:solidFill>
                </a:rPr>
                <a:t>a science </a:t>
              </a:r>
              <a:r>
                <a:rPr lang="en-GB" dirty="0">
                  <a:solidFill>
                    <a:srgbClr val="FF0000"/>
                  </a:solidFill>
                </a:rPr>
                <a:t>policy </a:t>
              </a:r>
              <a:r>
                <a:rPr lang="en-GB" dirty="0" smtClean="0">
                  <a:solidFill>
                    <a:srgbClr val="FF0000"/>
                  </a:solidFill>
                </a:rPr>
                <a:t>event or workshop</a:t>
              </a:r>
              <a:r>
                <a:rPr lang="en-GB" dirty="0" smtClean="0">
                  <a:solidFill>
                    <a:schemeClr val="accent5"/>
                  </a:solidFill>
                </a:rPr>
                <a:t> </a:t>
              </a:r>
              <a:endParaRPr lang="en-GB" dirty="0">
                <a:solidFill>
                  <a:schemeClr val="accent5"/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endParaRPr lang="en-GB" dirty="0" smtClean="0">
                <a:solidFill>
                  <a:schemeClr val="accent5"/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GB" dirty="0" smtClean="0">
                  <a:solidFill>
                    <a:schemeClr val="accent5"/>
                  </a:solidFill>
                </a:rPr>
                <a:t>Choose from </a:t>
              </a:r>
              <a:r>
                <a:rPr lang="en-GB" dirty="0" smtClean="0">
                  <a:solidFill>
                    <a:srgbClr val="FF0000"/>
                  </a:solidFill>
                </a:rPr>
                <a:t>eight hosts</a:t>
              </a:r>
              <a:endParaRPr lang="en-GB" sz="2200" b="1" dirty="0">
                <a:solidFill>
                  <a:srgbClr val="FF0000"/>
                </a:solidFill>
              </a:endParaRPr>
            </a:p>
          </p:txBody>
        </p:sp>
        <p:pic>
          <p:nvPicPr>
            <p:cNvPr id="11" name="Picture 10" descr="Parliament U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21577" y="2524254"/>
              <a:ext cx="1770903" cy="28461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4734969" y="1829142"/>
              <a:ext cx="250132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5"/>
                  </a:solidFill>
                </a:rPr>
                <a:t>National Assembly for Wales Research </a:t>
              </a:r>
              <a:r>
                <a:rPr lang="en-GB" sz="1400" dirty="0" smtClean="0">
                  <a:solidFill>
                    <a:schemeClr val="accent5"/>
                  </a:solidFill>
                </a:rPr>
                <a:t>Service</a:t>
              </a:r>
            </a:p>
            <a:p>
              <a:endParaRPr lang="en-GB" sz="1400" dirty="0">
                <a:solidFill>
                  <a:schemeClr val="accent5"/>
                </a:solidFill>
              </a:endParaRPr>
            </a:p>
            <a:p>
              <a:r>
                <a:rPr lang="en-GB" sz="1400" dirty="0" smtClean="0">
                  <a:solidFill>
                    <a:schemeClr val="accent5"/>
                  </a:solidFill>
                </a:rPr>
                <a:t>Parliamentary </a:t>
              </a:r>
              <a:r>
                <a:rPr lang="en-GB" sz="1400" dirty="0">
                  <a:solidFill>
                    <a:schemeClr val="accent5"/>
                  </a:solidFill>
                </a:rPr>
                <a:t>Office of Science and </a:t>
              </a:r>
              <a:r>
                <a:rPr lang="en-GB" sz="1400" dirty="0" smtClean="0">
                  <a:solidFill>
                    <a:schemeClr val="accent5"/>
                  </a:solidFill>
                </a:rPr>
                <a:t>Technology</a:t>
              </a:r>
            </a:p>
            <a:p>
              <a:endParaRPr lang="en-GB" sz="1400" dirty="0" smtClean="0">
                <a:solidFill>
                  <a:schemeClr val="accent5"/>
                </a:solidFill>
              </a:endParaRPr>
            </a:p>
            <a:p>
              <a:r>
                <a:rPr lang="en-GB" sz="1400" dirty="0">
                  <a:solidFill>
                    <a:schemeClr val="accent5"/>
                  </a:solidFill>
                </a:rPr>
                <a:t>Scottish Parliament Information </a:t>
              </a:r>
              <a:r>
                <a:rPr lang="en-GB" sz="1400" dirty="0" smtClean="0">
                  <a:solidFill>
                    <a:schemeClr val="accent5"/>
                  </a:solidFill>
                </a:rPr>
                <a:t>Centre</a:t>
              </a:r>
              <a:endParaRPr lang="en-GB" sz="1400" dirty="0">
                <a:solidFill>
                  <a:schemeClr val="accent5"/>
                </a:solidFill>
              </a:endParaRPr>
            </a:p>
          </p:txBody>
        </p:sp>
        <p:pic>
          <p:nvPicPr>
            <p:cNvPr id="13" name="Picture 14" descr="Scottish Parliament: Return to homepa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05179" y="3055346"/>
              <a:ext cx="1327261" cy="549028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852332" y="4278575"/>
              <a:ext cx="267199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accent5"/>
                  </a:solidFill>
                </a:rPr>
                <a:t>British Library</a:t>
              </a:r>
            </a:p>
            <a:p>
              <a:endParaRPr lang="en-GB" sz="1400" dirty="0" smtClean="0">
                <a:solidFill>
                  <a:schemeClr val="accent5"/>
                </a:solidFill>
              </a:endParaRPr>
            </a:p>
            <a:p>
              <a:r>
                <a:rPr lang="en-GB" sz="1400" dirty="0" smtClean="0">
                  <a:solidFill>
                    <a:schemeClr val="accent5"/>
                  </a:solidFill>
                </a:rPr>
                <a:t>Centre for Science &amp; Policy</a:t>
              </a:r>
            </a:p>
            <a:p>
              <a:endParaRPr lang="en-GB" sz="1400" dirty="0">
                <a:solidFill>
                  <a:schemeClr val="accent5"/>
                </a:solidFill>
              </a:endParaRPr>
            </a:p>
            <a:p>
              <a:r>
                <a:rPr lang="en-GB" sz="1400" dirty="0" smtClean="0">
                  <a:solidFill>
                    <a:schemeClr val="accent5"/>
                  </a:solidFill>
                </a:rPr>
                <a:t>Government Office for Science</a:t>
              </a:r>
            </a:p>
            <a:p>
              <a:endParaRPr lang="en-GB" sz="1400" dirty="0">
                <a:solidFill>
                  <a:schemeClr val="accent5"/>
                </a:solidFill>
              </a:endParaRPr>
            </a:p>
            <a:p>
              <a:r>
                <a:rPr lang="en-GB" sz="1400" dirty="0" smtClean="0">
                  <a:solidFill>
                    <a:schemeClr val="accent5"/>
                  </a:solidFill>
                </a:rPr>
                <a:t>The Royal Society</a:t>
              </a:r>
            </a:p>
            <a:p>
              <a:endParaRPr lang="en-GB" sz="1400" dirty="0">
                <a:solidFill>
                  <a:schemeClr val="accent5"/>
                </a:solidFill>
              </a:endParaRPr>
            </a:p>
            <a:p>
              <a:r>
                <a:rPr lang="en-GB" sz="1400" dirty="0" smtClean="0">
                  <a:solidFill>
                    <a:schemeClr val="accent5"/>
                  </a:solidFill>
                </a:rPr>
                <a:t>Society of Biology</a:t>
              </a:r>
              <a:endParaRPr lang="en-GB" sz="1400" dirty="0">
                <a:solidFill>
                  <a:schemeClr val="accent5"/>
                </a:solidFill>
              </a:endParaRPr>
            </a:p>
            <a:p>
              <a:endParaRPr lang="en-GB" sz="1400" dirty="0"/>
            </a:p>
          </p:txBody>
        </p:sp>
        <p:pic>
          <p:nvPicPr>
            <p:cNvPr id="15" name="Picture 6" descr="home- National Assembly for Wale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89178" y="1988840"/>
              <a:ext cx="1459286" cy="391398"/>
            </a:xfrm>
            <a:prstGeom prst="rect">
              <a:avLst/>
            </a:prstGeom>
            <a:noFill/>
          </p:spPr>
        </p:pic>
        <p:pic>
          <p:nvPicPr>
            <p:cNvPr id="16" name="Picture 2" descr="THE BRITISH LIBRARY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27025" y="4396886"/>
              <a:ext cx="387702" cy="617690"/>
            </a:xfrm>
            <a:prstGeom prst="rect">
              <a:avLst/>
            </a:prstGeom>
            <a:noFill/>
          </p:spPr>
        </p:pic>
        <p:pic>
          <p:nvPicPr>
            <p:cNvPr id="17" name="Picture 4" descr="http://www.csap.cam.ac.uk/media/thumbnails/resized/54x22/uploads/news-articles/1/csap-logo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28384" y="4582528"/>
              <a:ext cx="565234" cy="230282"/>
            </a:xfrm>
            <a:prstGeom prst="rect">
              <a:avLst/>
            </a:prstGeom>
            <a:noFill/>
          </p:spPr>
        </p:pic>
        <p:pic>
          <p:nvPicPr>
            <p:cNvPr id="18" name="Picture 18" descr="GO Science logo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20876" y="5161022"/>
              <a:ext cx="1131678" cy="357610"/>
            </a:xfrm>
            <a:prstGeom prst="rect">
              <a:avLst/>
            </a:prstGeom>
            <a:noFill/>
          </p:spPr>
        </p:pic>
        <p:pic>
          <p:nvPicPr>
            <p:cNvPr id="19" name="Picture 12" descr="The Royal Society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715616" y="5662648"/>
              <a:ext cx="1810519" cy="119211"/>
            </a:xfrm>
            <a:prstGeom prst="rect">
              <a:avLst/>
            </a:prstGeom>
            <a:noFill/>
          </p:spPr>
        </p:pic>
        <p:pic>
          <p:nvPicPr>
            <p:cNvPr id="20" name="Picture 16" descr="www.societyofbiology.org">
              <a:hlinkClick r:id="rId11" tooltip="Return to homepage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183368" y="5942454"/>
              <a:ext cx="845016" cy="29485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43676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3568" y="1052513"/>
            <a:ext cx="7704856" cy="504279"/>
          </a:xfrm>
        </p:spPr>
        <p:txBody>
          <a:bodyPr/>
          <a:lstStyle/>
          <a:p>
            <a:r>
              <a:rPr lang="en-GB" dirty="0" smtClean="0"/>
              <a:t>Darwin on Careers…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83568" y="1916832"/>
            <a:ext cx="4680520" cy="468052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GB" sz="3400" dirty="0" smtClean="0"/>
              <a:t>“It is not the strongest of the species that survives, nor the most intelligent that survives. It is the one that is the </a:t>
            </a:r>
            <a:r>
              <a:rPr lang="en-GB" sz="3400" dirty="0" smtClean="0">
                <a:solidFill>
                  <a:srgbClr val="FF0000"/>
                </a:solidFill>
              </a:rPr>
              <a:t>most adaptable to change</a:t>
            </a:r>
            <a:r>
              <a:rPr lang="en-GB" sz="3400" dirty="0" smtClean="0"/>
              <a:t>.”</a:t>
            </a:r>
            <a:endParaRPr lang="en-GB" sz="3400" dirty="0"/>
          </a:p>
        </p:txBody>
      </p:sp>
      <p:pic>
        <p:nvPicPr>
          <p:cNvPr id="4098" name="Picture 2" descr="Charles Darwin photograph by Julia Margaret Cameron, 196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88840"/>
            <a:ext cx="300033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55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403648" y="1859676"/>
            <a:ext cx="6096000" cy="509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latin typeface="Calibri" pitchFamily="34" charset="0"/>
              </a:rPr>
              <a:t>Dr Rob Hardwick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latin typeface="Calibri" pitchFamily="34" charset="0"/>
              </a:rPr>
              <a:t>BBSRC, Polaris House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latin typeface="Calibri" pitchFamily="34" charset="0"/>
              </a:rPr>
              <a:t>Swindon, SN2 1UH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solidFill>
                  <a:srgbClr val="9999FF"/>
                </a:solidFill>
              </a:rPr>
              <a:t>T</a:t>
            </a:r>
            <a:r>
              <a:rPr lang="en-GB" dirty="0" smtClean="0"/>
              <a:t>		</a:t>
            </a:r>
            <a:r>
              <a:rPr lang="en-GB" dirty="0" smtClean="0">
                <a:latin typeface="Calibri" pitchFamily="34" charset="0"/>
              </a:rPr>
              <a:t>01793 413243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solidFill>
                  <a:srgbClr val="9999FF"/>
                </a:solidFill>
              </a:rPr>
              <a:t>E</a:t>
            </a:r>
            <a:r>
              <a:rPr lang="en-GB" dirty="0" smtClean="0"/>
              <a:t>		</a:t>
            </a:r>
            <a:r>
              <a:rPr lang="en-GB" dirty="0" smtClean="0">
                <a:latin typeface="Calibri" pitchFamily="34" charset="0"/>
              </a:rPr>
              <a:t>robert.hardwick@bbsrc.ac.uk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solidFill>
                  <a:srgbClr val="9999FF"/>
                </a:solidFill>
              </a:rPr>
              <a:t>W</a:t>
            </a:r>
            <a:r>
              <a:rPr lang="en-GB" dirty="0" smtClean="0"/>
              <a:t>	</a:t>
            </a:r>
            <a:r>
              <a:rPr lang="en-GB" dirty="0" smtClean="0">
                <a:latin typeface="Calibri" pitchFamily="34" charset="0"/>
              </a:rPr>
              <a:t>www.bbsrc.ac.uk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dirty="0" smtClean="0"/>
          </a:p>
        </p:txBody>
      </p:sp>
      <p:pic>
        <p:nvPicPr>
          <p:cNvPr id="5" name="Picture 2" descr="http://twitterforbusinessonline.org/wp-content/uploads/2010/10/twitter_newbird_bl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904656"/>
            <a:ext cx="764704" cy="76470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339752" y="6012577"/>
            <a:ext cx="3163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Calibri" pitchFamily="34" charset="0"/>
              </a:rPr>
              <a:t>@</a:t>
            </a:r>
            <a:r>
              <a:rPr lang="en-GB" sz="3200" dirty="0" err="1" smtClean="0">
                <a:latin typeface="Calibri" pitchFamily="34" charset="0"/>
              </a:rPr>
              <a:t>Rob_Hardwick</a:t>
            </a:r>
            <a:r>
              <a:rPr lang="en-GB" sz="3200" dirty="0" smtClean="0">
                <a:latin typeface="Calibri" pitchFamily="34" charset="0"/>
              </a:rPr>
              <a:t>_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5496" y="1052513"/>
            <a:ext cx="7704856" cy="50427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i="1" dirty="0" smtClean="0"/>
              <a:t>Stay in touch…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80728"/>
            <a:ext cx="6912768" cy="589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6216" y="3501008"/>
            <a:ext cx="2232248" cy="151216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i="1" dirty="0" smtClean="0">
                <a:solidFill>
                  <a:schemeClr val="tx1"/>
                </a:solidFill>
              </a:rPr>
              <a:t>Source: The Scientific Century: securing our future prosperity (The Royal Society, 2010)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980728"/>
            <a:ext cx="100811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26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1.prweb.com/prfiles/2012/08/27/9957837/dna%20measur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9250" y="2204864"/>
            <a:ext cx="1490662" cy="1117996"/>
          </a:xfrm>
          <a:prstGeom prst="rect">
            <a:avLst/>
          </a:prstGeom>
          <a:noFill/>
        </p:spPr>
      </p:pic>
      <p:pic>
        <p:nvPicPr>
          <p:cNvPr id="11" name="Picture 6" descr="http://4.bp.blogspot.com/_iYRc-J0M1K0/S-qigHCDf2I/AAAAAAAABH8/DwG_c1zW2os/s400/0511-0811-0415-3733_Cartoon_of_an_Office_Worker_Drinking_Too_Much_Coffee_clipart_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4656" y="908720"/>
            <a:ext cx="1333528" cy="1200175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215007" y="1340768"/>
            <a:ext cx="8928993" cy="5400600"/>
            <a:chOff x="215007" y="1340768"/>
            <a:chExt cx="8928993" cy="5400600"/>
          </a:xfrm>
        </p:grpSpPr>
        <p:sp>
          <p:nvSpPr>
            <p:cNvPr id="12" name="Shape 11"/>
            <p:cNvSpPr/>
            <p:nvPr/>
          </p:nvSpPr>
          <p:spPr>
            <a:xfrm>
              <a:off x="215007" y="1340768"/>
              <a:ext cx="8640960" cy="5400600"/>
            </a:xfrm>
            <a:prstGeom prst="swooshArrow">
              <a:avLst>
                <a:gd name="adj1" fmla="val 25000"/>
                <a:gd name="adj2" fmla="val 25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066142" y="5356654"/>
              <a:ext cx="198742" cy="19874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1165513" y="5456025"/>
              <a:ext cx="1131965" cy="1285342"/>
            </a:xfrm>
            <a:custGeom>
              <a:avLst/>
              <a:gdLst>
                <a:gd name="connsiteX0" fmla="*/ 0 w 1131965"/>
                <a:gd name="connsiteY0" fmla="*/ 0 h 1285342"/>
                <a:gd name="connsiteX1" fmla="*/ 1131965 w 1131965"/>
                <a:gd name="connsiteY1" fmla="*/ 0 h 1285342"/>
                <a:gd name="connsiteX2" fmla="*/ 1131965 w 1131965"/>
                <a:gd name="connsiteY2" fmla="*/ 1285342 h 1285342"/>
                <a:gd name="connsiteX3" fmla="*/ 0 w 1131965"/>
                <a:gd name="connsiteY3" fmla="*/ 1285342 h 1285342"/>
                <a:gd name="connsiteX4" fmla="*/ 0 w 1131965"/>
                <a:gd name="connsiteY4" fmla="*/ 0 h 128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1965" h="1285342">
                  <a:moveTo>
                    <a:pt x="0" y="0"/>
                  </a:moveTo>
                  <a:lnTo>
                    <a:pt x="1131965" y="0"/>
                  </a:lnTo>
                  <a:lnTo>
                    <a:pt x="1131965" y="1285342"/>
                  </a:lnTo>
                  <a:lnTo>
                    <a:pt x="0" y="12853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5309" tIns="0" rIns="0" bIns="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b="1" kern="1200" dirty="0" smtClean="0"/>
                <a:t>2002</a:t>
              </a:r>
              <a:r>
                <a:rPr lang="en-GB" sz="1500" kern="1200" dirty="0" smtClean="0"/>
                <a:t> </a:t>
              </a:r>
              <a:r>
                <a:rPr lang="en-GB" sz="1500" b="1" kern="1200" dirty="0" smtClean="0"/>
                <a:t>BSc </a:t>
              </a:r>
              <a:r>
                <a:rPr lang="en-GB" sz="1400" kern="1200" dirty="0" smtClean="0"/>
                <a:t>Biological Sciences (</a:t>
              </a:r>
              <a:r>
                <a:rPr lang="en-GB" sz="1400" kern="1200" dirty="0" err="1" smtClean="0"/>
                <a:t>Brum</a:t>
              </a:r>
              <a:r>
                <a:rPr lang="en-GB" sz="1400" kern="1200" dirty="0" smtClean="0"/>
                <a:t>)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2141942" y="4322979"/>
              <a:ext cx="311074" cy="31107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2297479" y="4478516"/>
              <a:ext cx="1434399" cy="2262851"/>
            </a:xfrm>
            <a:custGeom>
              <a:avLst/>
              <a:gdLst>
                <a:gd name="connsiteX0" fmla="*/ 0 w 1434399"/>
                <a:gd name="connsiteY0" fmla="*/ 0 h 2262851"/>
                <a:gd name="connsiteX1" fmla="*/ 1434399 w 1434399"/>
                <a:gd name="connsiteY1" fmla="*/ 0 h 2262851"/>
                <a:gd name="connsiteX2" fmla="*/ 1434399 w 1434399"/>
                <a:gd name="connsiteY2" fmla="*/ 2262851 h 2262851"/>
                <a:gd name="connsiteX3" fmla="*/ 0 w 1434399"/>
                <a:gd name="connsiteY3" fmla="*/ 2262851 h 2262851"/>
                <a:gd name="connsiteX4" fmla="*/ 0 w 1434399"/>
                <a:gd name="connsiteY4" fmla="*/ 0 h 226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4399" h="2262851">
                  <a:moveTo>
                    <a:pt x="0" y="0"/>
                  </a:moveTo>
                  <a:lnTo>
                    <a:pt x="1434399" y="0"/>
                  </a:lnTo>
                  <a:lnTo>
                    <a:pt x="1434399" y="2262851"/>
                  </a:lnTo>
                  <a:lnTo>
                    <a:pt x="0" y="226285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4832" tIns="0" rIns="0" bIns="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b="1" kern="1200" dirty="0" smtClean="0"/>
                <a:t>2003</a:t>
              </a:r>
              <a:r>
                <a:rPr lang="en-GB" sz="1500" kern="1200" dirty="0" smtClean="0"/>
                <a:t> </a:t>
              </a:r>
              <a:r>
                <a:rPr lang="en-GB" sz="1500" b="1" kern="1200" dirty="0" err="1" smtClean="0"/>
                <a:t>MRes</a:t>
              </a:r>
              <a:r>
                <a:rPr lang="en-GB" sz="1500" b="1" kern="1200" dirty="0" smtClean="0"/>
                <a:t> </a:t>
              </a:r>
              <a:r>
                <a:rPr lang="en-GB" sz="1400" kern="1200" dirty="0" smtClean="0"/>
                <a:t>Molecular and Cellular Biology (</a:t>
              </a:r>
              <a:r>
                <a:rPr lang="en-GB" sz="1400" kern="1200" dirty="0" err="1" smtClean="0"/>
                <a:t>Brum</a:t>
              </a:r>
              <a:r>
                <a:rPr lang="en-GB" sz="1500" kern="1200" dirty="0" smtClean="0"/>
                <a:t>)</a:t>
              </a:r>
              <a:endParaRPr lang="en-GB" sz="1500" kern="12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3524495" y="3498847"/>
              <a:ext cx="414766" cy="41476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3731878" y="3706230"/>
              <a:ext cx="1667705" cy="3035137"/>
            </a:xfrm>
            <a:custGeom>
              <a:avLst/>
              <a:gdLst>
                <a:gd name="connsiteX0" fmla="*/ 0 w 1667705"/>
                <a:gd name="connsiteY0" fmla="*/ 0 h 3035137"/>
                <a:gd name="connsiteX1" fmla="*/ 1667705 w 1667705"/>
                <a:gd name="connsiteY1" fmla="*/ 0 h 3035137"/>
                <a:gd name="connsiteX2" fmla="*/ 1667705 w 1667705"/>
                <a:gd name="connsiteY2" fmla="*/ 3035137 h 3035137"/>
                <a:gd name="connsiteX3" fmla="*/ 0 w 1667705"/>
                <a:gd name="connsiteY3" fmla="*/ 3035137 h 3035137"/>
                <a:gd name="connsiteX4" fmla="*/ 0 w 1667705"/>
                <a:gd name="connsiteY4" fmla="*/ 0 h 3035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7705" h="3035137">
                  <a:moveTo>
                    <a:pt x="0" y="0"/>
                  </a:moveTo>
                  <a:lnTo>
                    <a:pt x="1667705" y="0"/>
                  </a:lnTo>
                  <a:lnTo>
                    <a:pt x="1667705" y="3035137"/>
                  </a:lnTo>
                  <a:lnTo>
                    <a:pt x="0" y="30351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9776" tIns="0" rIns="0" bIns="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b="1" kern="1200" dirty="0" smtClean="0"/>
                <a:t>2007 PhD </a:t>
              </a:r>
              <a:r>
                <a:rPr lang="en-GB" sz="1400" kern="1200" dirty="0" smtClean="0"/>
                <a:t>Mammalian Genetics (Leicester)</a:t>
              </a:r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b="1" kern="1200" dirty="0" smtClean="0"/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2006-07 Medici Technology Transfer (whilst writing up)</a:t>
              </a:r>
              <a:endParaRPr lang="en-GB" sz="1400" kern="12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5131714" y="2855096"/>
              <a:ext cx="535739" cy="53573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5399584" y="3122966"/>
              <a:ext cx="1728192" cy="3618402"/>
            </a:xfrm>
            <a:custGeom>
              <a:avLst/>
              <a:gdLst>
                <a:gd name="connsiteX0" fmla="*/ 0 w 1728192"/>
                <a:gd name="connsiteY0" fmla="*/ 0 h 3618402"/>
                <a:gd name="connsiteX1" fmla="*/ 1728192 w 1728192"/>
                <a:gd name="connsiteY1" fmla="*/ 0 h 3618402"/>
                <a:gd name="connsiteX2" fmla="*/ 1728192 w 1728192"/>
                <a:gd name="connsiteY2" fmla="*/ 3618402 h 3618402"/>
                <a:gd name="connsiteX3" fmla="*/ 0 w 1728192"/>
                <a:gd name="connsiteY3" fmla="*/ 3618402 h 3618402"/>
                <a:gd name="connsiteX4" fmla="*/ 0 w 1728192"/>
                <a:gd name="connsiteY4" fmla="*/ 0 h 3618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8192" h="3618402">
                  <a:moveTo>
                    <a:pt x="0" y="0"/>
                  </a:moveTo>
                  <a:lnTo>
                    <a:pt x="1728192" y="0"/>
                  </a:lnTo>
                  <a:lnTo>
                    <a:pt x="1728192" y="3618402"/>
                  </a:lnTo>
                  <a:lnTo>
                    <a:pt x="0" y="36184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3877" tIns="0" rIns="0" bIns="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b="1" kern="1200" dirty="0" smtClean="0"/>
                <a:t>2007-2012 </a:t>
              </a:r>
              <a:r>
                <a:rPr lang="en-GB" sz="1500" b="1" kern="1200" dirty="0" err="1" smtClean="0"/>
                <a:t>Postdocs</a:t>
              </a:r>
              <a:endParaRPr lang="en-GB" sz="1500" b="1" kern="1200" dirty="0" smtClean="0"/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0" kern="1200" dirty="0" smtClean="0"/>
                <a:t>2007-09  Cardiovascular Genetics</a:t>
              </a:r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dirty="0" smtClean="0"/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2009-11 Genetics of immunity</a:t>
              </a:r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dirty="0" smtClean="0"/>
                <a:t>(Leicester)</a:t>
              </a:r>
              <a:endParaRPr lang="en-GB" sz="1400" kern="1200" dirty="0" smtClean="0"/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dirty="0" smtClean="0"/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2011-12 </a:t>
              </a:r>
              <a:r>
                <a:rPr lang="en-GB" sz="1400" kern="1200" dirty="0" err="1" smtClean="0"/>
                <a:t>Germline</a:t>
              </a:r>
              <a:r>
                <a:rPr lang="en-GB" sz="1400" kern="1200" dirty="0" smtClean="0"/>
                <a:t> mutation processes (Sanger)</a:t>
              </a:r>
              <a:endParaRPr lang="en-GB" sz="1400" kern="12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6786458" y="2425208"/>
              <a:ext cx="682635" cy="68263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7127776" y="2766526"/>
              <a:ext cx="2016224" cy="3974841"/>
            </a:xfrm>
            <a:custGeom>
              <a:avLst/>
              <a:gdLst>
                <a:gd name="connsiteX0" fmla="*/ 0 w 1728192"/>
                <a:gd name="connsiteY0" fmla="*/ 0 h 3974841"/>
                <a:gd name="connsiteX1" fmla="*/ 1728192 w 1728192"/>
                <a:gd name="connsiteY1" fmla="*/ 0 h 3974841"/>
                <a:gd name="connsiteX2" fmla="*/ 1728192 w 1728192"/>
                <a:gd name="connsiteY2" fmla="*/ 3974841 h 3974841"/>
                <a:gd name="connsiteX3" fmla="*/ 0 w 1728192"/>
                <a:gd name="connsiteY3" fmla="*/ 3974841 h 3974841"/>
                <a:gd name="connsiteX4" fmla="*/ 0 w 1728192"/>
                <a:gd name="connsiteY4" fmla="*/ 0 h 397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8192" h="3974841">
                  <a:moveTo>
                    <a:pt x="0" y="0"/>
                  </a:moveTo>
                  <a:lnTo>
                    <a:pt x="1728192" y="0"/>
                  </a:lnTo>
                  <a:lnTo>
                    <a:pt x="1728192" y="3974841"/>
                  </a:lnTo>
                  <a:lnTo>
                    <a:pt x="0" y="39748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1715" tIns="0" rIns="0" bIns="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b="1" kern="1200" dirty="0" smtClean="0"/>
                <a:t>2012 BBSRC Strategy Development Manager</a:t>
              </a:r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0" kern="1200" dirty="0" smtClean="0"/>
                <a:t>Innovation &amp; Skills Group</a:t>
              </a:r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GB" sz="1400" dirty="0" smtClean="0"/>
                <a:t> Postdoctoral Researchers</a:t>
              </a:r>
              <a:endParaRPr lang="en-GB" sz="1400" b="0" kern="1200" dirty="0" smtClean="0"/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GB" sz="1400" dirty="0" smtClean="0"/>
                <a:t> Industrial training</a:t>
              </a:r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GB" sz="1400" b="0" kern="1200" dirty="0" smtClean="0"/>
                <a:t> Policy Placements</a:t>
              </a:r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500" b="0" kern="1200" dirty="0" smtClean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1520" y="1340768"/>
            <a:ext cx="3124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i="1" dirty="0" smtClean="0"/>
              <a:t>Career so far…</a:t>
            </a:r>
            <a:endParaRPr lang="en-GB" sz="3200" b="1" i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93610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6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3568" y="1052736"/>
            <a:ext cx="7704856" cy="504279"/>
          </a:xfrm>
        </p:spPr>
        <p:txBody>
          <a:bodyPr/>
          <a:lstStyle/>
          <a:p>
            <a:r>
              <a:rPr lang="en-GB" dirty="0" smtClean="0"/>
              <a:t>What does BBSRC do?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332965" y="1766073"/>
            <a:ext cx="8403841" cy="2439129"/>
            <a:chOff x="179511" y="1265853"/>
            <a:chExt cx="8784976" cy="2439129"/>
          </a:xfrm>
        </p:grpSpPr>
        <p:sp>
          <p:nvSpPr>
            <p:cNvPr id="6" name="Rectangle 5"/>
            <p:cNvSpPr/>
            <p:nvPr/>
          </p:nvSpPr>
          <p:spPr>
            <a:xfrm>
              <a:off x="179512" y="1268760"/>
              <a:ext cx="8784975" cy="23762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79511" y="1265853"/>
              <a:ext cx="8784975" cy="2439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324000" lvl="1" indent="-324000">
                <a:spcBef>
                  <a:spcPts val="480"/>
                </a:spcBef>
                <a:buClr>
                  <a:srgbClr val="333399"/>
                </a:buClr>
                <a:buFontTx/>
                <a:buChar char="•"/>
                <a:defRPr/>
              </a:pPr>
              <a:r>
                <a:rPr lang="en-GB" sz="2000" dirty="0">
                  <a:solidFill>
                    <a:schemeClr val="accent5"/>
                  </a:solidFill>
                </a:rPr>
                <a:t>Fund </a:t>
              </a:r>
              <a:r>
                <a:rPr lang="en-GB" sz="2000" b="1" dirty="0">
                  <a:solidFill>
                    <a:srgbClr val="FF0000"/>
                  </a:solidFill>
                </a:rPr>
                <a:t>world-class bioscience research </a:t>
              </a:r>
              <a:r>
                <a:rPr lang="en-GB" sz="2000" dirty="0">
                  <a:solidFill>
                    <a:schemeClr val="accent5"/>
                  </a:solidFill>
                </a:rPr>
                <a:t>in UK Universities and Institutes</a:t>
              </a:r>
            </a:p>
            <a:p>
              <a:pPr marL="324000" lvl="1" indent="-324000">
                <a:spcBef>
                  <a:spcPts val="480"/>
                </a:spcBef>
                <a:buClr>
                  <a:srgbClr val="333399"/>
                </a:buClr>
                <a:buFontTx/>
                <a:buChar char="•"/>
                <a:defRPr/>
              </a:pPr>
              <a:r>
                <a:rPr lang="en-GB" sz="2000" dirty="0">
                  <a:solidFill>
                    <a:schemeClr val="accent5"/>
                  </a:solidFill>
                </a:rPr>
                <a:t>Fund  </a:t>
              </a:r>
              <a:r>
                <a:rPr lang="en-GB" sz="2000" b="1" dirty="0">
                  <a:solidFill>
                    <a:srgbClr val="FF0000"/>
                  </a:solidFill>
                </a:rPr>
                <a:t>bioscience training and skills </a:t>
              </a:r>
              <a:r>
                <a:rPr lang="en-GB" sz="2000" dirty="0">
                  <a:solidFill>
                    <a:schemeClr val="accent5"/>
                  </a:solidFill>
                </a:rPr>
                <a:t>for the next generation of </a:t>
              </a:r>
              <a:r>
                <a:rPr lang="en-GB" sz="2000" dirty="0" err="1">
                  <a:solidFill>
                    <a:schemeClr val="accent5"/>
                  </a:solidFill>
                </a:rPr>
                <a:t>bioscientists</a:t>
              </a:r>
              <a:endParaRPr lang="en-GB" sz="2000" dirty="0">
                <a:solidFill>
                  <a:schemeClr val="accent5"/>
                </a:solidFill>
              </a:endParaRPr>
            </a:p>
            <a:p>
              <a:pPr marL="324000" lvl="1" indent="-324000">
                <a:spcBef>
                  <a:spcPts val="480"/>
                </a:spcBef>
                <a:buClr>
                  <a:srgbClr val="333399"/>
                </a:buClr>
                <a:buFontTx/>
                <a:buChar char="•"/>
                <a:defRPr/>
              </a:pPr>
              <a:r>
                <a:rPr lang="en-GB" sz="2000" dirty="0">
                  <a:solidFill>
                    <a:schemeClr val="accent5"/>
                  </a:solidFill>
                </a:rPr>
                <a:t>Drive the  widest possible </a:t>
              </a:r>
              <a:r>
                <a:rPr lang="en-GB" sz="2000" b="1" dirty="0">
                  <a:solidFill>
                    <a:srgbClr val="FF0000"/>
                  </a:solidFill>
                </a:rPr>
                <a:t>social and economic impact</a:t>
              </a:r>
              <a:r>
                <a:rPr lang="en-GB" sz="2000" dirty="0">
                  <a:solidFill>
                    <a:srgbClr val="FF0000"/>
                  </a:solidFill>
                </a:rPr>
                <a:t> </a:t>
              </a:r>
              <a:r>
                <a:rPr lang="en-GB" sz="2000" dirty="0">
                  <a:solidFill>
                    <a:schemeClr val="accent5"/>
                  </a:solidFill>
                </a:rPr>
                <a:t>from our bioscience in industry, policy and public goods</a:t>
              </a:r>
            </a:p>
            <a:p>
              <a:pPr marL="324000" lvl="1" indent="-324000">
                <a:spcBef>
                  <a:spcPts val="480"/>
                </a:spcBef>
                <a:buClr>
                  <a:srgbClr val="333399"/>
                </a:buClr>
                <a:buFontTx/>
                <a:buChar char="•"/>
                <a:defRPr/>
              </a:pPr>
              <a:r>
                <a:rPr lang="en-GB" sz="2000" dirty="0">
                  <a:solidFill>
                    <a:schemeClr val="accent5"/>
                  </a:solidFill>
                </a:rPr>
                <a:t>Promote </a:t>
              </a:r>
              <a:r>
                <a:rPr lang="en-GB" sz="2000" b="1" dirty="0">
                  <a:solidFill>
                    <a:srgbClr val="FF0000"/>
                  </a:solidFill>
                </a:rPr>
                <a:t>public dialogue </a:t>
              </a:r>
              <a:r>
                <a:rPr lang="en-GB" sz="2000" dirty="0">
                  <a:solidFill>
                    <a:schemeClr val="accent5"/>
                  </a:solidFill>
                </a:rPr>
                <a:t>on bioscience 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2965" y="4242754"/>
            <a:ext cx="8487507" cy="2570622"/>
            <a:chOff x="251520" y="3742534"/>
            <a:chExt cx="8487507" cy="2570622"/>
          </a:xfrm>
        </p:grpSpPr>
        <p:pic>
          <p:nvPicPr>
            <p:cNvPr id="9" name="Picture 4" descr="O:\Desktop\Strategic Plan Refresh 2012_13\Images - compressed\P13 intestinal mucosa IFR Stephanie Schuller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9" b="6515"/>
            <a:stretch/>
          </p:blipFill>
          <p:spPr bwMode="auto">
            <a:xfrm>
              <a:off x="5991064" y="3742534"/>
              <a:ext cx="2664297" cy="1925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O:\Desktop\Strategic Plan Refresh 2012_13\Images - compressed\Page10_Fermenters 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649" b="4793"/>
            <a:stretch/>
          </p:blipFill>
          <p:spPr bwMode="auto">
            <a:xfrm>
              <a:off x="3149177" y="3742534"/>
              <a:ext cx="2712568" cy="1920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O:\Desktop\Strategic Plan Refresh 2012_13\Images - compressed\P8 Wheat 106593739 HIGH RES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95" r="18140" b="474"/>
            <a:stretch/>
          </p:blipFill>
          <p:spPr bwMode="auto">
            <a:xfrm>
              <a:off x="251520" y="3742534"/>
              <a:ext cx="2747963" cy="1925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51520" y="5661248"/>
              <a:ext cx="27479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chemeClr val="accent5"/>
                  </a:solidFill>
                </a:rPr>
                <a:t>Agriculture and food security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99484" y="5589240"/>
              <a:ext cx="2991580" cy="72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600"/>
                </a:spcBef>
              </a:pPr>
              <a:r>
                <a:rPr lang="en-GB" b="1" dirty="0">
                  <a:solidFill>
                    <a:schemeClr val="accent5"/>
                  </a:solidFill>
                </a:rPr>
                <a:t>Industrial biotechnology and bioenergy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91064" y="5795972"/>
              <a:ext cx="27479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accent5"/>
                  </a:solidFill>
                </a:rPr>
                <a:t>Bioscience for health</a:t>
              </a:r>
              <a:endParaRPr lang="en-GB" b="1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734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dirty="0" smtClean="0"/>
              <a:t>Excellence in Doctoral Training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39552" y="2203599"/>
            <a:ext cx="7920880" cy="43937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i="1" dirty="0" smtClean="0"/>
              <a:t>Working in </a:t>
            </a:r>
            <a:r>
              <a:rPr lang="en-GB" b="1" i="1" dirty="0" smtClean="0">
                <a:solidFill>
                  <a:srgbClr val="FF0000"/>
                </a:solidFill>
              </a:rPr>
              <a:t>partnership</a:t>
            </a:r>
            <a:r>
              <a:rPr lang="en-GB" b="1" i="1" dirty="0" smtClean="0"/>
              <a:t>, BBSRC will deliver world-class doctoral training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High-quality </a:t>
            </a:r>
            <a:r>
              <a:rPr lang="en-GB" b="1" dirty="0">
                <a:solidFill>
                  <a:srgbClr val="FF0000"/>
                </a:solidFill>
              </a:rPr>
              <a:t>project </a:t>
            </a:r>
            <a:r>
              <a:rPr lang="en-GB" dirty="0"/>
              <a:t>– </a:t>
            </a:r>
            <a:r>
              <a:rPr lang="en-GB" dirty="0" smtClean="0"/>
              <a:t>Challenging</a:t>
            </a:r>
            <a:r>
              <a:rPr lang="en-GB" dirty="0"/>
              <a:t>, feasible and realistically </a:t>
            </a:r>
            <a:r>
              <a:rPr lang="en-GB" dirty="0" smtClean="0"/>
              <a:t>achievable; generates </a:t>
            </a:r>
            <a:r>
              <a:rPr lang="en-GB" dirty="0"/>
              <a:t>excellent </a:t>
            </a:r>
            <a:r>
              <a:rPr lang="en-GB" dirty="0" smtClean="0"/>
              <a:t>research in BBSRC priority areas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High-quality </a:t>
            </a:r>
            <a:r>
              <a:rPr lang="en-GB" b="1" dirty="0">
                <a:solidFill>
                  <a:srgbClr val="FF0000"/>
                </a:solidFill>
              </a:rPr>
              <a:t>training environment </a:t>
            </a:r>
            <a:r>
              <a:rPr lang="en-GB" dirty="0" smtClean="0"/>
              <a:t>– Stimulating environments </a:t>
            </a:r>
            <a:r>
              <a:rPr lang="en-GB" dirty="0"/>
              <a:t>for research </a:t>
            </a:r>
            <a:r>
              <a:rPr lang="en-GB" dirty="0" smtClean="0"/>
              <a:t>/ professional cohort-based training, under excellent supervision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High-quality </a:t>
            </a:r>
            <a:r>
              <a:rPr lang="en-GB" b="1" dirty="0">
                <a:solidFill>
                  <a:srgbClr val="FF0000"/>
                </a:solidFill>
              </a:rPr>
              <a:t>student experience </a:t>
            </a:r>
            <a:r>
              <a:rPr lang="en-GB" dirty="0"/>
              <a:t>– An enriched </a:t>
            </a:r>
            <a:r>
              <a:rPr lang="en-GB" dirty="0" smtClean="0"/>
              <a:t>training experience,  allowing students to </a:t>
            </a:r>
            <a:r>
              <a:rPr lang="en-GB" dirty="0"/>
              <a:t>acquire novel </a:t>
            </a:r>
            <a:r>
              <a:rPr lang="en-GB" dirty="0" smtClean="0"/>
              <a:t>skills, expertise and an </a:t>
            </a:r>
            <a:r>
              <a:rPr lang="en-GB" dirty="0"/>
              <a:t>understanding of </a:t>
            </a:r>
            <a:r>
              <a:rPr lang="en-GB" dirty="0" smtClean="0"/>
              <a:t>the impact of their research, to enhance </a:t>
            </a:r>
            <a:r>
              <a:rPr lang="en-GB" dirty="0"/>
              <a:t>their </a:t>
            </a:r>
            <a:r>
              <a:rPr lang="en-GB" dirty="0" smtClean="0"/>
              <a:t>career prospects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1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8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955936699"/>
              </p:ext>
            </p:extLst>
          </p:nvPr>
        </p:nvGraphicFramePr>
        <p:xfrm>
          <a:off x="107504" y="1631952"/>
          <a:ext cx="8856984" cy="4990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20072" y="6631468"/>
            <a:ext cx="39239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schemeClr val="bg1">
                    <a:lumMod val="50000"/>
                  </a:schemeClr>
                </a:solidFill>
              </a:rPr>
              <a:t>Image credits 1.Thinkstock  2.EMBL EBI  3.Thinkstock</a:t>
            </a:r>
            <a:endParaRPr lang="en-GB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4" descr="http://bbsrcportal/Sdir/ISGPTF/SCM/Web%20Updates/BBSRC%20Logos/Logos%20for%20all%20SCU%20Schemes/BBSRC-Doctoral-training-partnership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004" y="764704"/>
            <a:ext cx="3882268" cy="86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72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3568" y="1196752"/>
            <a:ext cx="7704856" cy="504279"/>
          </a:xfrm>
        </p:spPr>
        <p:txBody>
          <a:bodyPr/>
          <a:lstStyle/>
          <a:p>
            <a:r>
              <a:rPr lang="en-GB" dirty="0" smtClean="0"/>
              <a:t>Structured, cohort-based </a:t>
            </a:r>
            <a:r>
              <a:rPr lang="en-GB" dirty="0"/>
              <a:t>training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83568" y="1987575"/>
            <a:ext cx="4896544" cy="4753793"/>
          </a:xfrm>
        </p:spPr>
        <p:txBody>
          <a:bodyPr>
            <a:normAutofit/>
          </a:bodyPr>
          <a:lstStyle/>
          <a:p>
            <a:r>
              <a:rPr lang="en-GB" dirty="0" smtClean="0"/>
              <a:t>Developing </a:t>
            </a:r>
            <a:r>
              <a:rPr lang="en-GB" dirty="0"/>
              <a:t>a </a:t>
            </a:r>
            <a:r>
              <a:rPr lang="en-GB" dirty="0" smtClean="0">
                <a:solidFill>
                  <a:srgbClr val="FF0000"/>
                </a:solidFill>
              </a:rPr>
              <a:t>breadth and depth </a:t>
            </a:r>
            <a:r>
              <a:rPr lang="en-GB" dirty="0"/>
              <a:t>of skills and competencies; not just specialised knowledge</a:t>
            </a:r>
          </a:p>
          <a:p>
            <a:endParaRPr lang="en-GB" dirty="0"/>
          </a:p>
          <a:p>
            <a:r>
              <a:rPr lang="en-GB" dirty="0"/>
              <a:t>Personal and professional competencies </a:t>
            </a:r>
            <a:r>
              <a:rPr lang="en-GB" dirty="0" smtClean="0"/>
              <a:t>delivered </a:t>
            </a:r>
            <a:r>
              <a:rPr lang="en-GB" dirty="0"/>
              <a:t>through </a:t>
            </a:r>
            <a:r>
              <a:rPr lang="en-GB" dirty="0">
                <a:solidFill>
                  <a:srgbClr val="FF0000"/>
                </a:solidFill>
              </a:rPr>
              <a:t>structured doctoral training</a:t>
            </a:r>
          </a:p>
          <a:p>
            <a:pPr lvl="1"/>
            <a:r>
              <a:rPr lang="en-GB" dirty="0"/>
              <a:t>Personalised in line with </a:t>
            </a:r>
            <a:r>
              <a:rPr lang="en-GB" dirty="0" smtClean="0"/>
              <a:t>an individual’s </a:t>
            </a:r>
            <a:r>
              <a:rPr lang="en-GB" dirty="0"/>
              <a:t>qualifications and experience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RDF</a:t>
            </a:r>
            <a:r>
              <a:rPr lang="en-GB" dirty="0"/>
              <a:t> as a tool for training needs analysis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Cohort-based</a:t>
            </a:r>
            <a:r>
              <a:rPr lang="en-GB" dirty="0"/>
              <a:t> to promote peer-to-peer support, idea sharing and collaboration</a:t>
            </a:r>
          </a:p>
          <a:p>
            <a:endParaRPr lang="en-GB" dirty="0"/>
          </a:p>
        </p:txBody>
      </p:sp>
      <p:pic>
        <p:nvPicPr>
          <p:cNvPr id="4" name="Picture 3" descr="VitaeRDSCir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561230"/>
            <a:ext cx="3168352" cy="3244034"/>
          </a:xfrm>
          <a:prstGeom prst="rect">
            <a:avLst/>
          </a:prstGeom>
        </p:spPr>
      </p:pic>
      <p:pic>
        <p:nvPicPr>
          <p:cNvPr id="5" name="Picture 4" descr="vitae_logo_descriptor_1b_rgb"/>
          <p:cNvPicPr>
            <a:picLocks noChangeAspect="1" noChangeArrowheads="1"/>
          </p:cNvPicPr>
          <p:nvPr/>
        </p:nvPicPr>
        <p:blipFill>
          <a:blip r:embed="rId4" cstate="print"/>
          <a:srcRect l="7910" t="13931" r="7712" b="26863"/>
          <a:stretch>
            <a:fillRect/>
          </a:stretch>
        </p:blipFill>
        <p:spPr bwMode="auto">
          <a:xfrm>
            <a:off x="6372200" y="5814962"/>
            <a:ext cx="1743822" cy="92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5701208" y="1988617"/>
            <a:ext cx="3119264" cy="5042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60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 smtClean="0">
                <a:solidFill>
                  <a:schemeClr val="accent5"/>
                </a:solidFill>
              </a:rPr>
              <a:t>Researcher Development</a:t>
            </a:r>
          </a:p>
          <a:p>
            <a:pPr algn="ctr"/>
            <a:r>
              <a:rPr lang="en-GB" sz="1800" dirty="0" smtClean="0">
                <a:solidFill>
                  <a:schemeClr val="accent5"/>
                </a:solidFill>
              </a:rPr>
              <a:t>Framework</a:t>
            </a:r>
            <a:endParaRPr lang="en-GB" sz="1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07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3568" y="1196752"/>
            <a:ext cx="7704856" cy="504279"/>
          </a:xfrm>
        </p:spPr>
        <p:txBody>
          <a:bodyPr/>
          <a:lstStyle/>
          <a:p>
            <a:r>
              <a:rPr lang="en-GB" dirty="0" smtClean="0"/>
              <a:t>Specialist and core research skills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83568" y="1987575"/>
            <a:ext cx="7704856" cy="47537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Case Study</a:t>
            </a:r>
          </a:p>
          <a:p>
            <a:r>
              <a:rPr lang="en-GB" dirty="0" smtClean="0"/>
              <a:t>Proteins seem </a:t>
            </a:r>
            <a:r>
              <a:rPr lang="en-GB" dirty="0"/>
              <a:t>to use </a:t>
            </a:r>
            <a:r>
              <a:rPr lang="en-GB" dirty="0" smtClean="0"/>
              <a:t>a </a:t>
            </a:r>
            <a:r>
              <a:rPr lang="en-GB" dirty="0"/>
              <a:t>limited number of </a:t>
            </a:r>
            <a:r>
              <a:rPr lang="en-GB" dirty="0" smtClean="0"/>
              <a:t>natural structural types</a:t>
            </a:r>
            <a:endParaRPr lang="en-GB" dirty="0"/>
          </a:p>
          <a:p>
            <a:r>
              <a:rPr lang="en-GB" dirty="0" smtClean="0"/>
              <a:t>A team from Bristol (including DTP student, </a:t>
            </a:r>
            <a:r>
              <a:rPr lang="en-GB" dirty="0" smtClean="0">
                <a:solidFill>
                  <a:srgbClr val="FF0000"/>
                </a:solidFill>
              </a:rPr>
              <a:t>Chris Wood</a:t>
            </a:r>
            <a:r>
              <a:rPr lang="en-GB" dirty="0" smtClean="0"/>
              <a:t>) showed it is possible to design more protein structures</a:t>
            </a:r>
          </a:p>
          <a:p>
            <a:pPr marL="0" indent="0">
              <a:buNone/>
            </a:pPr>
            <a:endParaRPr lang="en-GB" b="1" i="1" dirty="0" smtClean="0"/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endParaRPr lang="en-GB" b="1" i="1" dirty="0" smtClean="0"/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endParaRPr lang="en-GB" b="1" i="1" dirty="0" smtClean="0"/>
          </a:p>
          <a:p>
            <a:pPr marL="0" indent="0">
              <a:buNone/>
            </a:pPr>
            <a:endParaRPr lang="en-GB" b="1" i="1" dirty="0" smtClean="0"/>
          </a:p>
          <a:p>
            <a:pPr marL="0" indent="0">
              <a:buNone/>
            </a:pPr>
            <a:r>
              <a:rPr lang="en-GB" b="1" i="1" dirty="0" smtClean="0"/>
              <a:t>On his core DTP training…</a:t>
            </a:r>
          </a:p>
          <a:p>
            <a:pPr marL="0" indent="0" algn="ctr">
              <a:buNone/>
            </a:pPr>
            <a:r>
              <a:rPr lang="en-GB" i="1" dirty="0" smtClean="0"/>
              <a:t>“the </a:t>
            </a:r>
            <a:r>
              <a:rPr lang="en-GB" i="1" dirty="0"/>
              <a:t>two week </a:t>
            </a:r>
            <a:r>
              <a:rPr lang="en-GB" i="1" dirty="0">
                <a:solidFill>
                  <a:srgbClr val="FF0000"/>
                </a:solidFill>
              </a:rPr>
              <a:t>stats course </a:t>
            </a:r>
            <a:r>
              <a:rPr lang="en-GB" i="1" dirty="0"/>
              <a:t>was by far the most useful. </a:t>
            </a:r>
            <a:endParaRPr lang="en-GB" i="1" dirty="0" smtClean="0"/>
          </a:p>
          <a:p>
            <a:pPr marL="0" indent="0" algn="ctr">
              <a:buNone/>
            </a:pPr>
            <a:r>
              <a:rPr lang="en-GB" i="1" dirty="0" smtClean="0"/>
              <a:t>I </a:t>
            </a:r>
            <a:r>
              <a:rPr lang="en-GB" i="1" dirty="0"/>
              <a:t>use elements of this pretty frequently, some of which </a:t>
            </a:r>
            <a:endParaRPr lang="en-GB" i="1" dirty="0" smtClean="0"/>
          </a:p>
          <a:p>
            <a:pPr marL="0" indent="0" algn="ctr">
              <a:buNone/>
            </a:pPr>
            <a:r>
              <a:rPr lang="en-GB" i="1" dirty="0" smtClean="0">
                <a:solidFill>
                  <a:srgbClr val="FF0000"/>
                </a:solidFill>
              </a:rPr>
              <a:t>helped with </a:t>
            </a:r>
            <a:r>
              <a:rPr lang="en-GB" i="1" dirty="0">
                <a:solidFill>
                  <a:srgbClr val="FF0000"/>
                </a:solidFill>
              </a:rPr>
              <a:t>preparing figures for this paper</a:t>
            </a:r>
            <a:r>
              <a:rPr lang="en-GB" i="1" dirty="0" smtClean="0"/>
              <a:t>.”</a:t>
            </a:r>
            <a:endParaRPr lang="en-GB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4984"/>
            <a:ext cx="4000906" cy="180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3770456"/>
            <a:ext cx="352839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Thomson, A.R. </a:t>
            </a:r>
            <a:r>
              <a:rPr lang="en-GB" sz="1400" i="1" dirty="0"/>
              <a:t>et al. </a:t>
            </a:r>
            <a:r>
              <a:rPr lang="en-GB" sz="1400" i="1" dirty="0" smtClean="0"/>
              <a:t>‘’Computational </a:t>
            </a:r>
            <a:r>
              <a:rPr lang="en-GB" sz="1400" i="1" dirty="0"/>
              <a:t>design of water-soluble α-helical </a:t>
            </a:r>
            <a:r>
              <a:rPr lang="en-GB" sz="1400" i="1" dirty="0" smtClean="0"/>
              <a:t>barrels.’ </a:t>
            </a:r>
            <a:r>
              <a:rPr lang="en-GB" sz="1400" u="sng" dirty="0" smtClean="0">
                <a:hlinkClick r:id="rId4" tooltip="Science (New York, N.Y.)."/>
              </a:rPr>
              <a:t>Science</a:t>
            </a:r>
            <a:r>
              <a:rPr lang="en-GB" sz="1400" u="sng" dirty="0">
                <a:hlinkClick r:id="rId4" tooltip="Science (New York, N.Y.)."/>
              </a:rPr>
              <a:t>.</a:t>
            </a:r>
            <a:r>
              <a:rPr lang="en-GB" sz="1400" dirty="0"/>
              <a:t> 2014 Oct 24;346(6208):485-8</a:t>
            </a:r>
            <a:r>
              <a:rPr lang="en-GB" sz="1400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89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39552" y="2131591"/>
            <a:ext cx="4320480" cy="468178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Work experience </a:t>
            </a:r>
            <a:r>
              <a:rPr lang="en-GB" dirty="0" smtClean="0"/>
              <a:t>is becoming increasingly important as part of  undergraduate and postgraduate curricula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PIPS is an opportunity </a:t>
            </a:r>
            <a:r>
              <a:rPr lang="en-GB" dirty="0"/>
              <a:t>to carry out </a:t>
            </a:r>
            <a:r>
              <a:rPr lang="en-GB" dirty="0" smtClean="0"/>
              <a:t>a three-month, </a:t>
            </a:r>
            <a:r>
              <a:rPr lang="en-GB" dirty="0">
                <a:solidFill>
                  <a:srgbClr val="FF0000"/>
                </a:solidFill>
              </a:rPr>
              <a:t>three month placement </a:t>
            </a:r>
            <a:r>
              <a:rPr lang="en-GB" dirty="0"/>
              <a:t>not directly related to the PhD project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Not </a:t>
            </a:r>
            <a:r>
              <a:rPr lang="en-GB" dirty="0"/>
              <a:t>intended to replace other </a:t>
            </a:r>
            <a:r>
              <a:rPr lang="en-GB" dirty="0" smtClean="0"/>
              <a:t>professional skills training – it complements this with </a:t>
            </a:r>
            <a:r>
              <a:rPr lang="en-GB" dirty="0" smtClean="0">
                <a:solidFill>
                  <a:srgbClr val="FF0000"/>
                </a:solidFill>
              </a:rPr>
              <a:t>experiential learning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 descr="http://bbsrcportal/Sdir/ISGPTF/SCM/Web%20Updates/BBSRC%20Logos/BBSRC-PIP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4047978" cy="71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799645" y="980728"/>
            <a:ext cx="4308859" cy="5596012"/>
            <a:chOff x="4799645" y="980728"/>
            <a:chExt cx="4308859" cy="5596012"/>
          </a:xfrm>
        </p:grpSpPr>
        <p:grpSp>
          <p:nvGrpSpPr>
            <p:cNvPr id="5" name="Group 4"/>
            <p:cNvGrpSpPr/>
            <p:nvPr/>
          </p:nvGrpSpPr>
          <p:grpSpPr>
            <a:xfrm>
              <a:off x="4799645" y="980728"/>
              <a:ext cx="4308859" cy="1656183"/>
              <a:chOff x="3707906" y="3861048"/>
              <a:chExt cx="4104454" cy="2736304"/>
            </a:xfrm>
          </p:grpSpPr>
          <p:sp>
            <p:nvSpPr>
              <p:cNvPr id="6" name="Oval Callout 5"/>
              <p:cNvSpPr/>
              <p:nvPr/>
            </p:nvSpPr>
            <p:spPr>
              <a:xfrm>
                <a:off x="3707906" y="3861048"/>
                <a:ext cx="4104454" cy="2736304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139953" y="4336926"/>
                <a:ext cx="3528391" cy="1841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00" i="1" dirty="0">
                    <a:solidFill>
                      <a:schemeClr val="bg1"/>
                    </a:solidFill>
                  </a:rPr>
                  <a:t>“I have contributed to work both for a patent application and </a:t>
                </a:r>
                <a:r>
                  <a:rPr lang="en-GB" sz="1700" i="1" dirty="0" smtClean="0">
                    <a:solidFill>
                      <a:schemeClr val="bg1"/>
                    </a:solidFill>
                  </a:rPr>
                  <a:t>publication. I </a:t>
                </a:r>
                <a:r>
                  <a:rPr lang="en-GB" sz="1700" i="1" dirty="0">
                    <a:solidFill>
                      <a:schemeClr val="bg1"/>
                    </a:solidFill>
                  </a:rPr>
                  <a:t>also intend to work for the company after I finish my PhD.”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437577" y="4653136"/>
              <a:ext cx="3608038" cy="1923604"/>
              <a:chOff x="107504" y="4293096"/>
              <a:chExt cx="3608038" cy="1923604"/>
            </a:xfrm>
          </p:grpSpPr>
          <p:sp>
            <p:nvSpPr>
              <p:cNvPr id="9" name="Oval Callout 8"/>
              <p:cNvSpPr/>
              <p:nvPr/>
            </p:nvSpPr>
            <p:spPr>
              <a:xfrm>
                <a:off x="107504" y="4293096"/>
                <a:ext cx="3600400" cy="1923604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87150" y="4717799"/>
                <a:ext cx="3528392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700" i="1" dirty="0">
                    <a:solidFill>
                      <a:schemeClr val="bg1"/>
                    </a:solidFill>
                  </a:rPr>
                  <a:t>“I am involved in IP training for new academic staff and research personnel. There is potential for consultancy work”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297380" y="2852936"/>
              <a:ext cx="3600400" cy="1584176"/>
              <a:chOff x="467544" y="1844824"/>
              <a:chExt cx="3600400" cy="1584176"/>
            </a:xfrm>
          </p:grpSpPr>
          <p:sp>
            <p:nvSpPr>
              <p:cNvPr id="12" name="Oval Callout 11"/>
              <p:cNvSpPr/>
              <p:nvPr/>
            </p:nvSpPr>
            <p:spPr>
              <a:xfrm>
                <a:off x="467544" y="1844824"/>
                <a:ext cx="3600400" cy="1584176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55576" y="2198330"/>
                <a:ext cx="3312368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00" i="1" dirty="0">
                    <a:solidFill>
                      <a:schemeClr val="bg1"/>
                    </a:solidFill>
                  </a:rPr>
                  <a:t>“The biggest achievement for me was the offer for me to go back after my PhD for a job.”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435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1124744"/>
            <a:ext cx="8496944" cy="504279"/>
          </a:xfrm>
        </p:spPr>
        <p:txBody>
          <a:bodyPr/>
          <a:lstStyle/>
          <a:p>
            <a:r>
              <a:rPr lang="en-GB" dirty="0"/>
              <a:t>You can do almost </a:t>
            </a:r>
            <a:r>
              <a:rPr lang="en-GB" dirty="0" smtClean="0"/>
              <a:t>anything with PIPS!</a:t>
            </a:r>
            <a:endParaRPr lang="en-GB" dirty="0"/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287114" y="1787949"/>
            <a:ext cx="4749382" cy="1209003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i="1" dirty="0" smtClean="0"/>
              <a:t>“My </a:t>
            </a:r>
            <a:r>
              <a:rPr lang="en-GB" sz="1800" i="1" dirty="0"/>
              <a:t>PIPS placement was not just purely about the job role. It was also about living in a different country which brings with it a </a:t>
            </a:r>
            <a:r>
              <a:rPr lang="en-GB" sz="1800" i="1" dirty="0" smtClean="0"/>
              <a:t>very different </a:t>
            </a:r>
            <a:r>
              <a:rPr lang="en-GB" sz="1800" i="1" dirty="0"/>
              <a:t>culture and </a:t>
            </a:r>
            <a:r>
              <a:rPr lang="en-GB" sz="1800" i="1" dirty="0" smtClean="0"/>
              <a:t>challenges”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89538" y="1893587"/>
            <a:ext cx="3362382" cy="2111477"/>
            <a:chOff x="1907704" y="4231476"/>
            <a:chExt cx="3362382" cy="2111477"/>
          </a:xfrm>
        </p:grpSpPr>
        <p:pic>
          <p:nvPicPr>
            <p:cNvPr id="5" name="Picture 4" descr="Beer Bottle y Beer Glass Psd Bottl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5661248"/>
              <a:ext cx="595942" cy="477184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6" name="TextBox 5"/>
            <p:cNvSpPr txBox="1"/>
            <p:nvPr/>
          </p:nvSpPr>
          <p:spPr>
            <a:xfrm>
              <a:off x="2029726" y="4513401"/>
              <a:ext cx="3168352" cy="147732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accent4"/>
                  </a:solidFill>
                </a:rPr>
                <a:t>Working in a brewery </a:t>
              </a:r>
              <a:r>
                <a:rPr lang="en-GB" dirty="0">
                  <a:solidFill>
                    <a:schemeClr val="accent4"/>
                  </a:solidFill>
                </a:rPr>
                <a:t>Planning, costing, and marketing wine and beer tasting events</a:t>
              </a:r>
            </a:p>
            <a:p>
              <a:endParaRPr lang="en-GB" dirty="0">
                <a:solidFill>
                  <a:schemeClr val="accent4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907704" y="4231476"/>
              <a:ext cx="3362382" cy="2111477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4"/>
                </a:solidFill>
              </a:endParaRPr>
            </a:p>
          </p:txBody>
        </p:sp>
        <p:pic>
          <p:nvPicPr>
            <p:cNvPr id="8" name="Picture 6" descr="http://crazytownmayor.com/blog/wp-content/uploads/2010/01/Win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5641917"/>
              <a:ext cx="287658" cy="469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4089938" y="5240452"/>
            <a:ext cx="4442502" cy="1500916"/>
            <a:chOff x="3873914" y="5240452"/>
            <a:chExt cx="4442502" cy="1500916"/>
          </a:xfrm>
        </p:grpSpPr>
        <p:pic>
          <p:nvPicPr>
            <p:cNvPr id="22" name="Picture 8" descr="http://cliparts.co/cliparts/pTo/5kG/pTo5kGBA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5330" y="6192490"/>
              <a:ext cx="476870" cy="476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254245" y="5328142"/>
              <a:ext cx="3759040" cy="101203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accent4"/>
                  </a:solidFill>
                </a:rPr>
                <a:t>Working in a cake shop </a:t>
              </a:r>
              <a:r>
                <a:rPr lang="en-GB" dirty="0">
                  <a:solidFill>
                    <a:schemeClr val="accent4"/>
                  </a:solidFill>
                </a:rPr>
                <a:t>Customer service, packaging and pricing, photography for marketing</a:t>
              </a:r>
            </a:p>
            <a:p>
              <a:endParaRPr lang="en-GB" dirty="0">
                <a:solidFill>
                  <a:schemeClr val="accent4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873914" y="5240452"/>
              <a:ext cx="4442502" cy="1500916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4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32040" y="3050508"/>
            <a:ext cx="3384376" cy="1795294"/>
            <a:chOff x="5292080" y="1968754"/>
            <a:chExt cx="3384376" cy="1795294"/>
          </a:xfrm>
        </p:grpSpPr>
        <p:pic>
          <p:nvPicPr>
            <p:cNvPr id="16" name="Picture 6" descr="http://fc06.deviantart.net/fs70/i/2011/007/f/5/iguana_bro_by_mafbot-d36ndcb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9295" y="3284984"/>
              <a:ext cx="1021954" cy="479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436096" y="2137320"/>
              <a:ext cx="3168352" cy="120032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accent4"/>
                  </a:solidFill>
                </a:rPr>
                <a:t>Working abroad </a:t>
              </a:r>
            </a:p>
            <a:p>
              <a:pPr algn="ctr"/>
              <a:r>
                <a:rPr lang="en-GB" dirty="0">
                  <a:solidFill>
                    <a:schemeClr val="accent4"/>
                  </a:solidFill>
                </a:rPr>
                <a:t>Iguana conservation in Honduras; Chimpanzee sanctuary in </a:t>
              </a:r>
              <a:r>
                <a:rPr lang="en-GB" dirty="0" smtClean="0">
                  <a:solidFill>
                    <a:schemeClr val="accent4"/>
                  </a:solidFill>
                </a:rPr>
                <a:t>Zambia</a:t>
              </a:r>
              <a:endParaRPr lang="en-GB" dirty="0">
                <a:solidFill>
                  <a:schemeClr val="accent4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292080" y="1968754"/>
              <a:ext cx="3384376" cy="1795294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4"/>
                </a:solidFill>
              </a:endParaRPr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611558" y="4129527"/>
            <a:ext cx="3240362" cy="2035777"/>
          </a:xfrm>
          <a:prstGeom prst="rect">
            <a:avLst/>
          </a:prstGeom>
          <a:ln>
            <a:noFill/>
          </a:ln>
        </p:spPr>
        <p:txBody>
          <a:bodyPr lIns="0" tIns="0" rIns="0" bIns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i="1" dirty="0"/>
              <a:t>“I was extremely pleased to gain an approximately WSET level 2 understanding of wines and spirits. This is a sufficient level of knowledge to be able to move </a:t>
            </a:r>
            <a:r>
              <a:rPr lang="en-GB" sz="1800" i="1" dirty="0" smtClean="0"/>
              <a:t>towards a </a:t>
            </a:r>
            <a:r>
              <a:rPr lang="en-GB" sz="1800" i="1" dirty="0"/>
              <a:t>position within the wine and spirits industry.”</a:t>
            </a:r>
            <a:endParaRPr lang="en-GB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35129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3568" y="1196752"/>
            <a:ext cx="7704856" cy="504279"/>
          </a:xfrm>
        </p:spPr>
        <p:txBody>
          <a:bodyPr/>
          <a:lstStyle/>
          <a:p>
            <a:r>
              <a:rPr lang="en-GB" dirty="0" smtClean="0"/>
              <a:t>More students, more opportunities</a:t>
            </a:r>
            <a:endParaRPr lang="en-GB" dirty="0"/>
          </a:p>
        </p:txBody>
      </p:sp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898979"/>
              </p:ext>
            </p:extLst>
          </p:nvPr>
        </p:nvGraphicFramePr>
        <p:xfrm>
          <a:off x="3923928" y="2492896"/>
          <a:ext cx="561662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4319972" y="1952836"/>
            <a:ext cx="4572508" cy="540060"/>
          </a:xfrm>
          <a:prstGeom prst="rect">
            <a:avLst/>
          </a:prstGeom>
          <a:ln>
            <a:noFill/>
          </a:ln>
        </p:spPr>
        <p:txBody>
          <a:bodyPr lIns="0" tIns="0" rIns="0" bIns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/>
              <a:t>Destinations of BBSRC-funded PhD students (graduating between 31 July 2010 and 1 August 2011)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7504" y="1953850"/>
            <a:ext cx="4032448" cy="540060"/>
          </a:xfrm>
          <a:prstGeom prst="rect">
            <a:avLst/>
          </a:prstGeom>
          <a:ln>
            <a:noFill/>
          </a:ln>
        </p:spPr>
        <p:txBody>
          <a:bodyPr lIns="0" tIns="0" rIns="0" bIns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 smtClean="0"/>
              <a:t>Increasing numbers of postgraduates in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Biological, Veterinary and Agricultural Sciences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GB" b="1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372346"/>
              </p:ext>
            </p:extLst>
          </p:nvPr>
        </p:nvGraphicFramePr>
        <p:xfrm>
          <a:off x="251520" y="2564904"/>
          <a:ext cx="374441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83568" y="5589240"/>
            <a:ext cx="7704856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In a highly </a:t>
            </a:r>
            <a:r>
              <a:rPr lang="en-GB" dirty="0"/>
              <a:t>competitive, rapidly changing and globalised research </a:t>
            </a:r>
            <a:r>
              <a:rPr lang="en-GB" dirty="0" smtClean="0"/>
              <a:t>environment, there are </a:t>
            </a:r>
            <a:r>
              <a:rPr lang="en-GB" dirty="0" smtClean="0">
                <a:solidFill>
                  <a:srgbClr val="FF0000"/>
                </a:solidFill>
              </a:rPr>
              <a:t>increasing student numbers </a:t>
            </a:r>
            <a:r>
              <a:rPr lang="en-GB" dirty="0" smtClean="0"/>
              <a:t>but also </a:t>
            </a:r>
            <a:r>
              <a:rPr lang="en-GB" dirty="0" smtClean="0">
                <a:solidFill>
                  <a:srgbClr val="FF0000"/>
                </a:solidFill>
              </a:rPr>
              <a:t>increasing opportunities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2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BSRC Corp presentation master slides">
  <a:themeElements>
    <a:clrScheme name="Custom 2">
      <a:dk1>
        <a:srgbClr val="333399"/>
      </a:dk1>
      <a:lt1>
        <a:sysClr val="window" lastClr="FFFFFF"/>
      </a:lt1>
      <a:dk2>
        <a:srgbClr val="FFFFFF"/>
      </a:dk2>
      <a:lt2>
        <a:srgbClr val="FFFFFF"/>
      </a:lt2>
      <a:accent1>
        <a:srgbClr val="333399"/>
      </a:accent1>
      <a:accent2>
        <a:srgbClr val="A3A3E0"/>
      </a:accent2>
      <a:accent3>
        <a:srgbClr val="7575D1"/>
      </a:accent3>
      <a:accent4>
        <a:srgbClr val="262672"/>
      </a:accent4>
      <a:accent5>
        <a:srgbClr val="19194C"/>
      </a:accent5>
      <a:accent6>
        <a:srgbClr val="262672"/>
      </a:accent6>
      <a:hlink>
        <a:srgbClr val="333399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B734F5726AB748AE24F87B09DE9905" ma:contentTypeVersion="1" ma:contentTypeDescription="Create a new document." ma:contentTypeScope="" ma:versionID="b78dead0873e9ff915f7e50408679f3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BE9069C-84E6-411A-B370-FA68F68F02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1BEF82-DA08-4B90-81A6-80E3E7F255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875F33E-6799-4A2E-A003-1611F0EDC6BC}">
  <ds:schemaRefs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6973</TotalTime>
  <Words>1312</Words>
  <Application>Microsoft Office PowerPoint</Application>
  <PresentationFormat>On-screen Show (4:3)</PresentationFormat>
  <Paragraphs>190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Custom Design</vt:lpstr>
      <vt:lpstr>BBSRC Corp presentation master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BBSRC Training and Opportunities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BBSRC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woodruff</dc:creator>
  <cp:lastModifiedBy>FILIPPAKOPOULOU Maria</cp:lastModifiedBy>
  <cp:revision>405</cp:revision>
  <dcterms:created xsi:type="dcterms:W3CDTF">2010-07-01T10:10:48Z</dcterms:created>
  <dcterms:modified xsi:type="dcterms:W3CDTF">2015-06-17T08:55:56Z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0x0101009FB734F5726AB748AE24F87B09DE9905</vt:lpwstr>
  </property>
</Properties>
</file>