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3.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7" r:id="rId2"/>
    <p:sldId id="270" r:id="rId3"/>
    <p:sldId id="266" r:id="rId4"/>
    <p:sldId id="259" r:id="rId5"/>
    <p:sldId id="295" r:id="rId6"/>
    <p:sldId id="271" r:id="rId7"/>
    <p:sldId id="272" r:id="rId8"/>
    <p:sldId id="296" r:id="rId9"/>
    <p:sldId id="291" r:id="rId10"/>
    <p:sldId id="292" r:id="rId11"/>
    <p:sldId id="290" r:id="rId12"/>
    <p:sldId id="261" r:id="rId13"/>
    <p:sldId id="262" r:id="rId14"/>
    <p:sldId id="275" r:id="rId15"/>
    <p:sldId id="297" r:id="rId16"/>
    <p:sldId id="293" r:id="rId17"/>
    <p:sldId id="298" r:id="rId18"/>
    <p:sldId id="263" r:id="rId19"/>
    <p:sldId id="264" r:id="rId20"/>
    <p:sldId id="276" r:id="rId21"/>
    <p:sldId id="274" r:id="rId22"/>
    <p:sldId id="277" r:id="rId23"/>
    <p:sldId id="268" r:id="rId24"/>
    <p:sldId id="278" r:id="rId25"/>
    <p:sldId id="282" r:id="rId26"/>
    <p:sldId id="283" r:id="rId27"/>
    <p:sldId id="289" r:id="rId28"/>
    <p:sldId id="288" r:id="rId29"/>
    <p:sldId id="286" r:id="rId30"/>
    <p:sldId id="284" r:id="rId31"/>
    <p:sldId id="279"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300"/>
    <a:srgbClr val="E3E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90" autoAdjust="0"/>
  </p:normalViewPr>
  <p:slideViewPr>
    <p:cSldViewPr snapToGrid="0" snapToObjects="1">
      <p:cViewPr varScale="1">
        <p:scale>
          <a:sx n="88" d="100"/>
          <a:sy n="88" d="100"/>
        </p:scale>
        <p:origin x="-3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 Id="rId2"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2B7B4B-FBEE-B843-AC08-1EACA1D425D3}" type="datetimeFigureOut">
              <a:rPr lang="en-US" smtClean="0"/>
              <a:t>16/06/15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57BBBD-D215-CE48-BF49-F442F2402CE6}" type="slidenum">
              <a:rPr lang="en-US" smtClean="0"/>
              <a:t>‹#›</a:t>
            </a:fld>
            <a:endParaRPr lang="en-US"/>
          </a:p>
        </p:txBody>
      </p:sp>
    </p:spTree>
    <p:extLst>
      <p:ext uri="{BB962C8B-B14F-4D97-AF65-F5344CB8AC3E}">
        <p14:creationId xmlns:p14="http://schemas.microsoft.com/office/powerpoint/2010/main" val="21475051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 Meeting Notes (15/06/15 18:17) -----</a:t>
            </a:r>
          </a:p>
          <a:p>
            <a:r>
              <a:rPr lang="en-GB"/>
              <a:t>Good afternoon...thank you to organisers</a:t>
            </a:r>
          </a:p>
          <a:p>
            <a:endParaRPr lang="en-GB"/>
          </a:p>
          <a:p>
            <a:r>
              <a:rPr lang="en-GB"/>
              <a:t>asked to talk about academia-industry relationship</a:t>
            </a:r>
          </a:p>
          <a:p>
            <a:endParaRPr lang="en-GB"/>
          </a:p>
        </p:txBody>
      </p:sp>
      <p:sp>
        <p:nvSpPr>
          <p:cNvPr id="4" name="Slide Number Placeholder 3"/>
          <p:cNvSpPr>
            <a:spLocks noGrp="1"/>
          </p:cNvSpPr>
          <p:nvPr>
            <p:ph type="sldNum" sz="quarter" idx="10"/>
          </p:nvPr>
        </p:nvSpPr>
        <p:spPr/>
        <p:txBody>
          <a:bodyPr/>
          <a:lstStyle/>
          <a:p>
            <a:fld id="{974988D6-6EED-4A5D-9956-7DDB674A5E8F}" type="slidenum">
              <a:rPr lang="en-GB" smtClean="0"/>
              <a:t>1</a:t>
            </a:fld>
            <a:endParaRPr lang="en-GB"/>
          </a:p>
        </p:txBody>
      </p:sp>
    </p:spTree>
    <p:extLst>
      <p:ext uri="{BB962C8B-B14F-4D97-AF65-F5344CB8AC3E}">
        <p14:creationId xmlns:p14="http://schemas.microsoft.com/office/powerpoint/2010/main" val="1598208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 Meeting Notes (15/06/15 23:07) -----</a:t>
            </a:r>
          </a:p>
          <a:p>
            <a:r>
              <a:rPr lang="en-GB"/>
              <a:t>most uni research is never commercialised...meaning that lots of innovation end up not benefiting anyone</a:t>
            </a:r>
          </a:p>
          <a:p>
            <a:endParaRPr lang="en-GB"/>
          </a:p>
          <a:p>
            <a:r>
              <a:rPr lang="en-GB"/>
              <a:t>start-ups face a number of challenges...like we heard yesterday, start-ups, particularly therapeutics, need a large amount of money...international recognition and growth, and talent recruitment</a:t>
            </a:r>
          </a:p>
          <a:p>
            <a:endParaRPr lang="en-GB"/>
          </a:p>
        </p:txBody>
      </p:sp>
      <p:sp>
        <p:nvSpPr>
          <p:cNvPr id="4" name="Slide Number Placeholder 3"/>
          <p:cNvSpPr>
            <a:spLocks noGrp="1"/>
          </p:cNvSpPr>
          <p:nvPr>
            <p:ph type="sldNum" sz="quarter" idx="10"/>
          </p:nvPr>
        </p:nvSpPr>
        <p:spPr/>
        <p:txBody>
          <a:bodyPr/>
          <a:lstStyle/>
          <a:p>
            <a:fld id="{974988D6-6EED-4A5D-9956-7DDB674A5E8F}" type="slidenum">
              <a:rPr lang="en-GB" smtClean="0"/>
              <a:t>10</a:t>
            </a:fld>
            <a:endParaRPr lang="en-GB"/>
          </a:p>
        </p:txBody>
      </p:sp>
    </p:spTree>
    <p:extLst>
      <p:ext uri="{BB962C8B-B14F-4D97-AF65-F5344CB8AC3E}">
        <p14:creationId xmlns:p14="http://schemas.microsoft.com/office/powerpoint/2010/main" val="1598208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4988D6-6EED-4A5D-9956-7DDB674A5E8F}" type="slidenum">
              <a:rPr lang="en-GB" smtClean="0"/>
              <a:t>11</a:t>
            </a:fld>
            <a:endParaRPr lang="en-GB"/>
          </a:p>
        </p:txBody>
      </p:sp>
    </p:spTree>
    <p:extLst>
      <p:ext uri="{BB962C8B-B14F-4D97-AF65-F5344CB8AC3E}">
        <p14:creationId xmlns:p14="http://schemas.microsoft.com/office/powerpoint/2010/main" val="1598208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innovation forum was set up in 2012 with the vision to unleash the transf....</a:t>
            </a:r>
          </a:p>
          <a:p>
            <a:endParaRPr lang="en-GB" dirty="0" smtClean="0"/>
          </a:p>
          <a:p>
            <a:r>
              <a:rPr lang="en-GB" dirty="0" smtClean="0"/>
              <a:t>Across the world</a:t>
            </a:r>
            <a:r>
              <a:rPr lang="en-GB" baseline="0" dirty="0" smtClean="0"/>
              <a:t> we are seeing several important trends. </a:t>
            </a:r>
          </a:p>
          <a:p>
            <a:endParaRPr lang="en-GB" baseline="0" dirty="0" smtClean="0"/>
          </a:p>
          <a:p>
            <a:r>
              <a:rPr lang="en-GB" baseline="0" dirty="0" smtClean="0"/>
              <a:t>First an </a:t>
            </a:r>
            <a:r>
              <a:rPr lang="en-GB" baseline="0" dirty="0" err="1" smtClean="0"/>
              <a:t>unprecedentet</a:t>
            </a:r>
            <a:r>
              <a:rPr lang="en-GB" baseline="0" dirty="0" smtClean="0"/>
              <a:t> rate of unemployment </a:t>
            </a:r>
            <a:r>
              <a:rPr lang="en-GB" baseline="0" dirty="0" err="1" smtClean="0"/>
              <a:t>umong</a:t>
            </a:r>
            <a:r>
              <a:rPr lang="en-GB" baseline="0" dirty="0" smtClean="0"/>
              <a:t> young people </a:t>
            </a:r>
          </a:p>
          <a:p>
            <a:endParaRPr lang="en-GB" baseline="0" dirty="0" smtClean="0"/>
          </a:p>
          <a:p>
            <a:r>
              <a:rPr lang="en-GB" baseline="0" dirty="0" smtClean="0"/>
              <a:t>This is one of the factors why more people choose to study and for longer. Many of them up to the PhD level. That creates a group of highly educated highly capable people who however also cannot </a:t>
            </a:r>
            <a:r>
              <a:rPr lang="en-GB" baseline="0" dirty="0" err="1" smtClean="0"/>
              <a:t>fing</a:t>
            </a:r>
            <a:r>
              <a:rPr lang="en-GB" baseline="0" dirty="0" smtClean="0"/>
              <a:t> EMPLOYMENT matching their SKILLS and POTENTIAL. </a:t>
            </a:r>
          </a:p>
          <a:p>
            <a:endParaRPr lang="en-GB" baseline="0" dirty="0" smtClean="0"/>
          </a:p>
          <a:p>
            <a:r>
              <a:rPr lang="en-GB" baseline="0" dirty="0" smtClean="0"/>
              <a:t>We </a:t>
            </a:r>
            <a:r>
              <a:rPr lang="en-GB" baseline="0" dirty="0" err="1" smtClean="0"/>
              <a:t>belive</a:t>
            </a:r>
            <a:r>
              <a:rPr lang="en-GB" baseline="0" dirty="0" smtClean="0"/>
              <a:t> that in the current state of technology it is possible to unleash the potential of scientific entrepreneurship for the benefit of young researchers, the economy and the society at large. </a:t>
            </a:r>
          </a:p>
          <a:p>
            <a:endParaRPr lang="en-GB" dirty="0"/>
          </a:p>
        </p:txBody>
      </p:sp>
      <p:sp>
        <p:nvSpPr>
          <p:cNvPr id="4" name="Slide Number Placeholder 3"/>
          <p:cNvSpPr>
            <a:spLocks noGrp="1"/>
          </p:cNvSpPr>
          <p:nvPr>
            <p:ph type="sldNum" sz="quarter" idx="10"/>
          </p:nvPr>
        </p:nvSpPr>
        <p:spPr/>
        <p:txBody>
          <a:bodyPr/>
          <a:lstStyle/>
          <a:p>
            <a:fld id="{97E487F4-60AE-4D1B-8DCD-A4D2E20C5D74}" type="slidenum">
              <a:rPr lang="en-GB" smtClean="0">
                <a:solidFill>
                  <a:prstClr val="black"/>
                </a:solidFill>
                <a:latin typeface="Calibri"/>
              </a:rPr>
              <a:pPr/>
              <a:t>12</a:t>
            </a:fld>
            <a:endParaRPr lang="en-GB">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mission</a:t>
            </a:r>
            <a:r>
              <a:rPr lang="en-GB" baseline="0" dirty="0" smtClean="0"/>
              <a:t> of IF is to </a:t>
            </a:r>
            <a:endParaRPr lang="en-GB" dirty="0"/>
          </a:p>
        </p:txBody>
      </p:sp>
      <p:sp>
        <p:nvSpPr>
          <p:cNvPr id="4" name="Slide Number Placeholder 3"/>
          <p:cNvSpPr>
            <a:spLocks noGrp="1"/>
          </p:cNvSpPr>
          <p:nvPr>
            <p:ph type="sldNum" sz="quarter" idx="10"/>
          </p:nvPr>
        </p:nvSpPr>
        <p:spPr/>
        <p:txBody>
          <a:bodyPr/>
          <a:lstStyle/>
          <a:p>
            <a:fld id="{97E487F4-60AE-4D1B-8DCD-A4D2E20C5D74}" type="slidenum">
              <a:rPr lang="en-GB" smtClean="0">
                <a:solidFill>
                  <a:prstClr val="black"/>
                </a:solidFill>
                <a:latin typeface="Calibri"/>
              </a:rPr>
              <a:pPr/>
              <a:t>13</a:t>
            </a:fld>
            <a:endParaRPr lang="en-GB">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What we actually do?</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We provide informal learning</a:t>
            </a:r>
            <a:r>
              <a:rPr lang="en-GB" sz="1200" b="1" kern="1200" baseline="0" dirty="0" smtClean="0">
                <a:solidFill>
                  <a:schemeClr val="tx1"/>
                </a:solidFill>
                <a:effectLst/>
                <a:latin typeface="+mn-lt"/>
                <a:ea typeface="+mn-ea"/>
                <a:cs typeface="+mn-cs"/>
              </a:rPr>
              <a:t> opportunities for BOTH </a:t>
            </a:r>
            <a:r>
              <a:rPr lang="en-GB" sz="1200" b="1" kern="1200" baseline="0" dirty="0" err="1" smtClean="0">
                <a:solidFill>
                  <a:schemeClr val="tx1"/>
                </a:solidFill>
                <a:effectLst/>
                <a:latin typeface="+mn-lt"/>
                <a:ea typeface="+mn-ea"/>
                <a:cs typeface="+mn-cs"/>
              </a:rPr>
              <a:t>startups</a:t>
            </a:r>
            <a:r>
              <a:rPr lang="en-GB" sz="1200" b="1" kern="1200" baseline="0" dirty="0" smtClean="0">
                <a:solidFill>
                  <a:schemeClr val="tx1"/>
                </a:solidFill>
                <a:effectLst/>
                <a:latin typeface="+mn-lt"/>
                <a:ea typeface="+mn-ea"/>
                <a:cs typeface="+mn-cs"/>
              </a:rPr>
              <a:t> and more mature ventures </a:t>
            </a:r>
            <a:r>
              <a:rPr lang="en-GB" sz="1200" b="1" kern="1200" dirty="0" smtClean="0">
                <a:solidFill>
                  <a:schemeClr val="tx1"/>
                </a:solidFill>
                <a:effectLst/>
                <a:latin typeface="+mn-lt"/>
                <a:ea typeface="+mn-ea"/>
                <a:cs typeface="+mn-cs"/>
              </a:rPr>
              <a:t>through:</a:t>
            </a:r>
            <a:r>
              <a:rPr lang="en-GB" sz="1200" b="1" kern="1200" baseline="0" dirty="0" smtClean="0">
                <a:solidFill>
                  <a:schemeClr val="tx1"/>
                </a:solidFill>
                <a:effectLst/>
                <a:latin typeface="+mn-lt"/>
                <a:ea typeface="+mn-ea"/>
                <a:cs typeface="+mn-cs"/>
              </a:rPr>
              <a:t> workshops/ seminars and hands on projects , </a:t>
            </a:r>
            <a:r>
              <a:rPr lang="en-GB" sz="1200" b="1" kern="1200" dirty="0" smtClean="0">
                <a:solidFill>
                  <a:schemeClr val="tx1"/>
                </a:solidFill>
                <a:effectLst/>
                <a:latin typeface="+mn-lt"/>
                <a:ea typeface="+mn-ea"/>
                <a:cs typeface="+mn-cs"/>
              </a:rPr>
              <a:t>Advice</a:t>
            </a:r>
            <a:r>
              <a:rPr lang="en-GB" sz="1200" b="1" kern="1200" baseline="0" dirty="0" smtClean="0">
                <a:solidFill>
                  <a:schemeClr val="tx1"/>
                </a:solidFill>
                <a:effectLst/>
                <a:latin typeface="+mn-lt"/>
                <a:ea typeface="+mn-ea"/>
                <a:cs typeface="+mn-cs"/>
              </a:rPr>
              <a:t> lounge during ILC</a:t>
            </a:r>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And we provide opportunities for those who seek investments and those who want to invest. </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All this to move</a:t>
            </a:r>
            <a:r>
              <a:rPr lang="en-GB" sz="1200" b="1" kern="1200" baseline="0" dirty="0" smtClean="0">
                <a:solidFill>
                  <a:schemeClr val="tx1"/>
                </a:solidFill>
                <a:effectLst/>
                <a:latin typeface="+mn-lt"/>
                <a:ea typeface="+mn-ea"/>
                <a:cs typeface="+mn-cs"/>
              </a:rPr>
              <a:t> Ideas </a:t>
            </a:r>
            <a:r>
              <a:rPr lang="en-GB" sz="1200" b="1" kern="1200" baseline="0" dirty="0" err="1" smtClean="0">
                <a:solidFill>
                  <a:schemeClr val="tx1"/>
                </a:solidFill>
                <a:effectLst/>
                <a:latin typeface="+mn-lt"/>
                <a:ea typeface="+mn-ea"/>
                <a:cs typeface="+mn-cs"/>
              </a:rPr>
              <a:t>foward</a:t>
            </a:r>
            <a:r>
              <a:rPr lang="en-GB" sz="1200" b="1" kern="1200" baseline="0" dirty="0" smtClean="0">
                <a:solidFill>
                  <a:schemeClr val="tx1"/>
                </a:solidFill>
                <a:effectLst/>
                <a:latin typeface="+mn-lt"/>
                <a:ea typeface="+mn-ea"/>
                <a:cs typeface="+mn-cs"/>
              </a:rPr>
              <a:t>. </a:t>
            </a:r>
            <a:endParaRPr lang="en-GB"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4988D6-6EED-4A5D-9956-7DDB674A5E8F}" type="slidenum">
              <a:rPr lang="en-GB" smtClean="0"/>
              <a:pPr/>
              <a:t>14</a:t>
            </a:fld>
            <a:endParaRPr lang="en-GB"/>
          </a:p>
        </p:txBody>
      </p:sp>
    </p:spTree>
    <p:extLst>
      <p:ext uri="{BB962C8B-B14F-4D97-AF65-F5344CB8AC3E}">
        <p14:creationId xmlns:p14="http://schemas.microsoft.com/office/powerpoint/2010/main" val="2240661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What we actually do?</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We provide informal learning</a:t>
            </a:r>
            <a:r>
              <a:rPr lang="en-GB" sz="1200" b="1" kern="1200" baseline="0" dirty="0" smtClean="0">
                <a:solidFill>
                  <a:schemeClr val="tx1"/>
                </a:solidFill>
                <a:effectLst/>
                <a:latin typeface="+mn-lt"/>
                <a:ea typeface="+mn-ea"/>
                <a:cs typeface="+mn-cs"/>
              </a:rPr>
              <a:t> opportunities for BOTH </a:t>
            </a:r>
            <a:r>
              <a:rPr lang="en-GB" sz="1200" b="1" kern="1200" baseline="0" dirty="0" err="1" smtClean="0">
                <a:solidFill>
                  <a:schemeClr val="tx1"/>
                </a:solidFill>
                <a:effectLst/>
                <a:latin typeface="+mn-lt"/>
                <a:ea typeface="+mn-ea"/>
                <a:cs typeface="+mn-cs"/>
              </a:rPr>
              <a:t>startups</a:t>
            </a:r>
            <a:r>
              <a:rPr lang="en-GB" sz="1200" b="1" kern="1200" baseline="0" dirty="0" smtClean="0">
                <a:solidFill>
                  <a:schemeClr val="tx1"/>
                </a:solidFill>
                <a:effectLst/>
                <a:latin typeface="+mn-lt"/>
                <a:ea typeface="+mn-ea"/>
                <a:cs typeface="+mn-cs"/>
              </a:rPr>
              <a:t> and more mature ventures </a:t>
            </a:r>
            <a:r>
              <a:rPr lang="en-GB" sz="1200" b="1" kern="1200" dirty="0" smtClean="0">
                <a:solidFill>
                  <a:schemeClr val="tx1"/>
                </a:solidFill>
                <a:effectLst/>
                <a:latin typeface="+mn-lt"/>
                <a:ea typeface="+mn-ea"/>
                <a:cs typeface="+mn-cs"/>
              </a:rPr>
              <a:t>through:</a:t>
            </a:r>
            <a:r>
              <a:rPr lang="en-GB" sz="1200" b="1" kern="1200" baseline="0" dirty="0" smtClean="0">
                <a:solidFill>
                  <a:schemeClr val="tx1"/>
                </a:solidFill>
                <a:effectLst/>
                <a:latin typeface="+mn-lt"/>
                <a:ea typeface="+mn-ea"/>
                <a:cs typeface="+mn-cs"/>
              </a:rPr>
              <a:t> workshops/ seminars and hands on projects , </a:t>
            </a:r>
            <a:r>
              <a:rPr lang="en-GB" sz="1200" b="1" kern="1200" dirty="0" smtClean="0">
                <a:solidFill>
                  <a:schemeClr val="tx1"/>
                </a:solidFill>
                <a:effectLst/>
                <a:latin typeface="+mn-lt"/>
                <a:ea typeface="+mn-ea"/>
                <a:cs typeface="+mn-cs"/>
              </a:rPr>
              <a:t>Advice</a:t>
            </a:r>
            <a:r>
              <a:rPr lang="en-GB" sz="1200" b="1" kern="1200" baseline="0" dirty="0" smtClean="0">
                <a:solidFill>
                  <a:schemeClr val="tx1"/>
                </a:solidFill>
                <a:effectLst/>
                <a:latin typeface="+mn-lt"/>
                <a:ea typeface="+mn-ea"/>
                <a:cs typeface="+mn-cs"/>
              </a:rPr>
              <a:t> lounge during ILC</a:t>
            </a:r>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And we provide opportunities for those who seek investments and those who want to invest. </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All this to move</a:t>
            </a:r>
            <a:r>
              <a:rPr lang="en-GB" sz="1200" b="1" kern="1200" baseline="0" dirty="0" smtClean="0">
                <a:solidFill>
                  <a:schemeClr val="tx1"/>
                </a:solidFill>
                <a:effectLst/>
                <a:latin typeface="+mn-lt"/>
                <a:ea typeface="+mn-ea"/>
                <a:cs typeface="+mn-cs"/>
              </a:rPr>
              <a:t> Ideas </a:t>
            </a:r>
            <a:r>
              <a:rPr lang="en-GB" sz="1200" b="1" kern="1200" baseline="0" dirty="0" err="1" smtClean="0">
                <a:solidFill>
                  <a:schemeClr val="tx1"/>
                </a:solidFill>
                <a:effectLst/>
                <a:latin typeface="+mn-lt"/>
                <a:ea typeface="+mn-ea"/>
                <a:cs typeface="+mn-cs"/>
              </a:rPr>
              <a:t>foward</a:t>
            </a:r>
            <a:r>
              <a:rPr lang="en-GB" sz="1200" b="1" kern="1200" baseline="0" dirty="0" smtClean="0">
                <a:solidFill>
                  <a:schemeClr val="tx1"/>
                </a:solidFill>
                <a:effectLst/>
                <a:latin typeface="+mn-lt"/>
                <a:ea typeface="+mn-ea"/>
                <a:cs typeface="+mn-cs"/>
              </a:rPr>
              <a:t>. </a:t>
            </a:r>
            <a:endParaRPr lang="en-GB"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4988D6-6EED-4A5D-9956-7DDB674A5E8F}" type="slidenum">
              <a:rPr lang="en-GB" smtClean="0"/>
              <a:pPr/>
              <a:t>15</a:t>
            </a:fld>
            <a:endParaRPr lang="en-GB"/>
          </a:p>
        </p:txBody>
      </p:sp>
    </p:spTree>
    <p:extLst>
      <p:ext uri="{BB962C8B-B14F-4D97-AF65-F5344CB8AC3E}">
        <p14:creationId xmlns:p14="http://schemas.microsoft.com/office/powerpoint/2010/main" val="2240661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What we actually do?</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We provide informal learning</a:t>
            </a:r>
            <a:r>
              <a:rPr lang="en-GB" sz="1200" b="1" kern="1200" baseline="0" dirty="0" smtClean="0">
                <a:solidFill>
                  <a:schemeClr val="tx1"/>
                </a:solidFill>
                <a:effectLst/>
                <a:latin typeface="+mn-lt"/>
                <a:ea typeface="+mn-ea"/>
                <a:cs typeface="+mn-cs"/>
              </a:rPr>
              <a:t> opportunities for BOTH </a:t>
            </a:r>
            <a:r>
              <a:rPr lang="en-GB" sz="1200" b="1" kern="1200" baseline="0" dirty="0" err="1" smtClean="0">
                <a:solidFill>
                  <a:schemeClr val="tx1"/>
                </a:solidFill>
                <a:effectLst/>
                <a:latin typeface="+mn-lt"/>
                <a:ea typeface="+mn-ea"/>
                <a:cs typeface="+mn-cs"/>
              </a:rPr>
              <a:t>startups</a:t>
            </a:r>
            <a:r>
              <a:rPr lang="en-GB" sz="1200" b="1" kern="1200" baseline="0" dirty="0" smtClean="0">
                <a:solidFill>
                  <a:schemeClr val="tx1"/>
                </a:solidFill>
                <a:effectLst/>
                <a:latin typeface="+mn-lt"/>
                <a:ea typeface="+mn-ea"/>
                <a:cs typeface="+mn-cs"/>
              </a:rPr>
              <a:t> and more mature ventures </a:t>
            </a:r>
            <a:r>
              <a:rPr lang="en-GB" sz="1200" b="1" kern="1200" dirty="0" smtClean="0">
                <a:solidFill>
                  <a:schemeClr val="tx1"/>
                </a:solidFill>
                <a:effectLst/>
                <a:latin typeface="+mn-lt"/>
                <a:ea typeface="+mn-ea"/>
                <a:cs typeface="+mn-cs"/>
              </a:rPr>
              <a:t>through:</a:t>
            </a:r>
            <a:r>
              <a:rPr lang="en-GB" sz="1200" b="1" kern="1200" baseline="0" dirty="0" smtClean="0">
                <a:solidFill>
                  <a:schemeClr val="tx1"/>
                </a:solidFill>
                <a:effectLst/>
                <a:latin typeface="+mn-lt"/>
                <a:ea typeface="+mn-ea"/>
                <a:cs typeface="+mn-cs"/>
              </a:rPr>
              <a:t> workshops/ seminars and hands on projects , </a:t>
            </a:r>
            <a:r>
              <a:rPr lang="en-GB" sz="1200" b="1" kern="1200" dirty="0" smtClean="0">
                <a:solidFill>
                  <a:schemeClr val="tx1"/>
                </a:solidFill>
                <a:effectLst/>
                <a:latin typeface="+mn-lt"/>
                <a:ea typeface="+mn-ea"/>
                <a:cs typeface="+mn-cs"/>
              </a:rPr>
              <a:t>Advice</a:t>
            </a:r>
            <a:r>
              <a:rPr lang="en-GB" sz="1200" b="1" kern="1200" baseline="0" dirty="0" smtClean="0">
                <a:solidFill>
                  <a:schemeClr val="tx1"/>
                </a:solidFill>
                <a:effectLst/>
                <a:latin typeface="+mn-lt"/>
                <a:ea typeface="+mn-ea"/>
                <a:cs typeface="+mn-cs"/>
              </a:rPr>
              <a:t> lounge during ILC</a:t>
            </a:r>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And we provide opportunities for those who seek investments and those who want to invest. </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All this to move</a:t>
            </a:r>
            <a:r>
              <a:rPr lang="en-GB" sz="1200" b="1" kern="1200" baseline="0" dirty="0" smtClean="0">
                <a:solidFill>
                  <a:schemeClr val="tx1"/>
                </a:solidFill>
                <a:effectLst/>
                <a:latin typeface="+mn-lt"/>
                <a:ea typeface="+mn-ea"/>
                <a:cs typeface="+mn-cs"/>
              </a:rPr>
              <a:t> Ideas </a:t>
            </a:r>
            <a:r>
              <a:rPr lang="en-GB" sz="1200" b="1" kern="1200" baseline="0" dirty="0" err="1" smtClean="0">
                <a:solidFill>
                  <a:schemeClr val="tx1"/>
                </a:solidFill>
                <a:effectLst/>
                <a:latin typeface="+mn-lt"/>
                <a:ea typeface="+mn-ea"/>
                <a:cs typeface="+mn-cs"/>
              </a:rPr>
              <a:t>foward</a:t>
            </a:r>
            <a:r>
              <a:rPr lang="en-GB" sz="1200" b="1" kern="1200" baseline="0" dirty="0" smtClean="0">
                <a:solidFill>
                  <a:schemeClr val="tx1"/>
                </a:solidFill>
                <a:effectLst/>
                <a:latin typeface="+mn-lt"/>
                <a:ea typeface="+mn-ea"/>
                <a:cs typeface="+mn-cs"/>
              </a:rPr>
              <a:t>. </a:t>
            </a:r>
            <a:endParaRPr lang="en-GB"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4988D6-6EED-4A5D-9956-7DDB674A5E8F}" type="slidenum">
              <a:rPr lang="en-GB" smtClean="0"/>
              <a:pPr/>
              <a:t>16</a:t>
            </a:fld>
            <a:endParaRPr lang="en-GB"/>
          </a:p>
        </p:txBody>
      </p:sp>
    </p:spTree>
    <p:extLst>
      <p:ext uri="{BB962C8B-B14F-4D97-AF65-F5344CB8AC3E}">
        <p14:creationId xmlns:p14="http://schemas.microsoft.com/office/powerpoint/2010/main" val="2240661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What we actually do?</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We provide informal learning</a:t>
            </a:r>
            <a:r>
              <a:rPr lang="en-GB" sz="1200" b="1" kern="1200" baseline="0" dirty="0" smtClean="0">
                <a:solidFill>
                  <a:schemeClr val="tx1"/>
                </a:solidFill>
                <a:effectLst/>
                <a:latin typeface="+mn-lt"/>
                <a:ea typeface="+mn-ea"/>
                <a:cs typeface="+mn-cs"/>
              </a:rPr>
              <a:t> opportunities for BOTH </a:t>
            </a:r>
            <a:r>
              <a:rPr lang="en-GB" sz="1200" b="1" kern="1200" baseline="0" dirty="0" err="1" smtClean="0">
                <a:solidFill>
                  <a:schemeClr val="tx1"/>
                </a:solidFill>
                <a:effectLst/>
                <a:latin typeface="+mn-lt"/>
                <a:ea typeface="+mn-ea"/>
                <a:cs typeface="+mn-cs"/>
              </a:rPr>
              <a:t>startups</a:t>
            </a:r>
            <a:r>
              <a:rPr lang="en-GB" sz="1200" b="1" kern="1200" baseline="0" dirty="0" smtClean="0">
                <a:solidFill>
                  <a:schemeClr val="tx1"/>
                </a:solidFill>
                <a:effectLst/>
                <a:latin typeface="+mn-lt"/>
                <a:ea typeface="+mn-ea"/>
                <a:cs typeface="+mn-cs"/>
              </a:rPr>
              <a:t> and more mature ventures </a:t>
            </a:r>
            <a:r>
              <a:rPr lang="en-GB" sz="1200" b="1" kern="1200" dirty="0" smtClean="0">
                <a:solidFill>
                  <a:schemeClr val="tx1"/>
                </a:solidFill>
                <a:effectLst/>
                <a:latin typeface="+mn-lt"/>
                <a:ea typeface="+mn-ea"/>
                <a:cs typeface="+mn-cs"/>
              </a:rPr>
              <a:t>through:</a:t>
            </a:r>
            <a:r>
              <a:rPr lang="en-GB" sz="1200" b="1" kern="1200" baseline="0" dirty="0" smtClean="0">
                <a:solidFill>
                  <a:schemeClr val="tx1"/>
                </a:solidFill>
                <a:effectLst/>
                <a:latin typeface="+mn-lt"/>
                <a:ea typeface="+mn-ea"/>
                <a:cs typeface="+mn-cs"/>
              </a:rPr>
              <a:t> workshops/ seminars and hands on projects , </a:t>
            </a:r>
            <a:r>
              <a:rPr lang="en-GB" sz="1200" b="1" kern="1200" dirty="0" smtClean="0">
                <a:solidFill>
                  <a:schemeClr val="tx1"/>
                </a:solidFill>
                <a:effectLst/>
                <a:latin typeface="+mn-lt"/>
                <a:ea typeface="+mn-ea"/>
                <a:cs typeface="+mn-cs"/>
              </a:rPr>
              <a:t>Advice</a:t>
            </a:r>
            <a:r>
              <a:rPr lang="en-GB" sz="1200" b="1" kern="1200" baseline="0" dirty="0" smtClean="0">
                <a:solidFill>
                  <a:schemeClr val="tx1"/>
                </a:solidFill>
                <a:effectLst/>
                <a:latin typeface="+mn-lt"/>
                <a:ea typeface="+mn-ea"/>
                <a:cs typeface="+mn-cs"/>
              </a:rPr>
              <a:t> lounge during ILC</a:t>
            </a:r>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And we provide opportunities for those who seek investments and those who want to invest. </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All this to move</a:t>
            </a:r>
            <a:r>
              <a:rPr lang="en-GB" sz="1200" b="1" kern="1200" baseline="0" dirty="0" smtClean="0">
                <a:solidFill>
                  <a:schemeClr val="tx1"/>
                </a:solidFill>
                <a:effectLst/>
                <a:latin typeface="+mn-lt"/>
                <a:ea typeface="+mn-ea"/>
                <a:cs typeface="+mn-cs"/>
              </a:rPr>
              <a:t> Ideas </a:t>
            </a:r>
            <a:r>
              <a:rPr lang="en-GB" sz="1200" b="1" kern="1200" baseline="0" dirty="0" err="1" smtClean="0">
                <a:solidFill>
                  <a:schemeClr val="tx1"/>
                </a:solidFill>
                <a:effectLst/>
                <a:latin typeface="+mn-lt"/>
                <a:ea typeface="+mn-ea"/>
                <a:cs typeface="+mn-cs"/>
              </a:rPr>
              <a:t>foward</a:t>
            </a:r>
            <a:r>
              <a:rPr lang="en-GB" sz="1200" b="1" kern="1200" baseline="0" dirty="0" smtClean="0">
                <a:solidFill>
                  <a:schemeClr val="tx1"/>
                </a:solidFill>
                <a:effectLst/>
                <a:latin typeface="+mn-lt"/>
                <a:ea typeface="+mn-ea"/>
                <a:cs typeface="+mn-cs"/>
              </a:rPr>
              <a:t>. </a:t>
            </a:r>
            <a:endParaRPr lang="en-GB"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4988D6-6EED-4A5D-9956-7DDB674A5E8F}" type="slidenum">
              <a:rPr lang="en-GB" smtClean="0"/>
              <a:pPr/>
              <a:t>17</a:t>
            </a:fld>
            <a:endParaRPr lang="en-GB"/>
          </a:p>
        </p:txBody>
      </p:sp>
    </p:spTree>
    <p:extLst>
      <p:ext uri="{BB962C8B-B14F-4D97-AF65-F5344CB8AC3E}">
        <p14:creationId xmlns:p14="http://schemas.microsoft.com/office/powerpoint/2010/main" val="2240661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Scottish team - </a:t>
            </a:r>
            <a:endParaRPr lang="en-GB" u="none" dirty="0"/>
          </a:p>
        </p:txBody>
      </p:sp>
      <p:sp>
        <p:nvSpPr>
          <p:cNvPr id="4" name="Slide Number Placeholder 3"/>
          <p:cNvSpPr>
            <a:spLocks noGrp="1"/>
          </p:cNvSpPr>
          <p:nvPr>
            <p:ph type="sldNum" sz="quarter" idx="10"/>
          </p:nvPr>
        </p:nvSpPr>
        <p:spPr/>
        <p:txBody>
          <a:bodyPr/>
          <a:lstStyle/>
          <a:p>
            <a:fld id="{974988D6-6EED-4A5D-9956-7DDB674A5E8F}" type="slidenum">
              <a:rPr lang="en-GB" smtClean="0">
                <a:solidFill>
                  <a:prstClr val="black"/>
                </a:solidFill>
                <a:latin typeface="Calibri"/>
              </a:rPr>
              <a:pPr/>
              <a:t>18</a:t>
            </a:fld>
            <a:endParaRPr lang="en-GB">
              <a:solidFill>
                <a:prstClr val="black"/>
              </a:solidFill>
              <a:latin typeface="Calibri"/>
            </a:endParaRPr>
          </a:p>
        </p:txBody>
      </p:sp>
    </p:spTree>
    <p:extLst>
      <p:ext uri="{BB962C8B-B14F-4D97-AF65-F5344CB8AC3E}">
        <p14:creationId xmlns:p14="http://schemas.microsoft.com/office/powerpoint/2010/main" val="601301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Check the numbers</a:t>
            </a:r>
            <a:endParaRPr lang="en-GB" dirty="0"/>
          </a:p>
        </p:txBody>
      </p:sp>
      <p:sp>
        <p:nvSpPr>
          <p:cNvPr id="4" name="Slide Number Placeholder 3"/>
          <p:cNvSpPr>
            <a:spLocks noGrp="1"/>
          </p:cNvSpPr>
          <p:nvPr>
            <p:ph type="sldNum" sz="quarter" idx="10"/>
          </p:nvPr>
        </p:nvSpPr>
        <p:spPr/>
        <p:txBody>
          <a:bodyPr/>
          <a:lstStyle/>
          <a:p>
            <a:fld id="{974988D6-6EED-4A5D-9956-7DDB674A5E8F}" type="slidenum">
              <a:rPr lang="en-GB" smtClean="0">
                <a:solidFill>
                  <a:prstClr val="black"/>
                </a:solidFill>
                <a:latin typeface="Calibri"/>
              </a:rPr>
              <a:pPr/>
              <a:t>19</a:t>
            </a:fld>
            <a:endParaRPr lang="en-GB">
              <a:solidFill>
                <a:prstClr val="black"/>
              </a:solidFill>
              <a:latin typeface="Calibri"/>
            </a:endParaRPr>
          </a:p>
        </p:txBody>
      </p:sp>
    </p:spTree>
    <p:extLst>
      <p:ext uri="{BB962C8B-B14F-4D97-AF65-F5344CB8AC3E}">
        <p14:creationId xmlns:p14="http://schemas.microsoft.com/office/powerpoint/2010/main" val="2167052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4988D6-6EED-4A5D-9956-7DDB674A5E8F}" type="slidenum">
              <a:rPr lang="en-GB" smtClean="0"/>
              <a:t>2</a:t>
            </a:fld>
            <a:endParaRPr lang="en-GB"/>
          </a:p>
        </p:txBody>
      </p:sp>
    </p:spTree>
    <p:extLst>
      <p:ext uri="{BB962C8B-B14F-4D97-AF65-F5344CB8AC3E}">
        <p14:creationId xmlns:p14="http://schemas.microsoft.com/office/powerpoint/2010/main" val="1598208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Cumulatively</a:t>
            </a:r>
            <a:r>
              <a:rPr lang="en-GB" baseline="0" dirty="0" smtClean="0"/>
              <a:t> the companies have already raised or in funding or revenues more than 5 million pounds </a:t>
            </a:r>
            <a:endParaRPr lang="en-GB" dirty="0"/>
          </a:p>
        </p:txBody>
      </p:sp>
      <p:sp>
        <p:nvSpPr>
          <p:cNvPr id="4" name="Slide Number Placeholder 3"/>
          <p:cNvSpPr>
            <a:spLocks noGrp="1"/>
          </p:cNvSpPr>
          <p:nvPr>
            <p:ph type="sldNum" sz="quarter" idx="10"/>
          </p:nvPr>
        </p:nvSpPr>
        <p:spPr/>
        <p:txBody>
          <a:bodyPr/>
          <a:lstStyle/>
          <a:p>
            <a:fld id="{97E487F4-60AE-4D1B-8DCD-A4D2E20C5D74}"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Add here partners/sponsors logo </a:t>
            </a:r>
            <a:endParaRPr lang="en-GB" i="1" dirty="0"/>
          </a:p>
        </p:txBody>
      </p:sp>
      <p:sp>
        <p:nvSpPr>
          <p:cNvPr id="4" name="Slide Number Placeholder 3"/>
          <p:cNvSpPr>
            <a:spLocks noGrp="1"/>
          </p:cNvSpPr>
          <p:nvPr>
            <p:ph type="sldNum" sz="quarter" idx="10"/>
          </p:nvPr>
        </p:nvSpPr>
        <p:spPr/>
        <p:txBody>
          <a:bodyPr/>
          <a:lstStyle/>
          <a:p>
            <a:fld id="{974988D6-6EED-4A5D-9956-7DDB674A5E8F}" type="slidenum">
              <a:rPr lang="en-GB" smtClean="0">
                <a:solidFill>
                  <a:prstClr val="black"/>
                </a:solidFill>
                <a:latin typeface="Calibri"/>
              </a:rPr>
              <a:pPr/>
              <a:t>21</a:t>
            </a:fld>
            <a:endParaRPr lang="en-GB">
              <a:solidFill>
                <a:prstClr val="black"/>
              </a:solidFill>
              <a:latin typeface="Calibri"/>
            </a:endParaRPr>
          </a:p>
        </p:txBody>
      </p:sp>
    </p:spTree>
    <p:extLst>
      <p:ext uri="{BB962C8B-B14F-4D97-AF65-F5344CB8AC3E}">
        <p14:creationId xmlns:p14="http://schemas.microsoft.com/office/powerpoint/2010/main" val="415665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live</a:t>
            </a:r>
            <a:r>
              <a:rPr lang="en-GB" baseline="0" dirty="0" smtClean="0"/>
              <a:t> in an increasingly collaborative world</a:t>
            </a:r>
            <a:endParaRPr lang="en-GB" dirty="0"/>
          </a:p>
        </p:txBody>
      </p:sp>
      <p:sp>
        <p:nvSpPr>
          <p:cNvPr id="4" name="Slide Number Placeholder 3"/>
          <p:cNvSpPr>
            <a:spLocks noGrp="1"/>
          </p:cNvSpPr>
          <p:nvPr>
            <p:ph type="sldNum" sz="quarter" idx="10"/>
          </p:nvPr>
        </p:nvSpPr>
        <p:spPr/>
        <p:txBody>
          <a:bodyPr/>
          <a:lstStyle/>
          <a:p>
            <a:fld id="{97E487F4-60AE-4D1B-8DCD-A4D2E20C5D74}"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4988D6-6EED-4A5D-9956-7DDB674A5E8F}" type="slidenum">
              <a:rPr lang="en-GB" smtClean="0"/>
              <a:t>23</a:t>
            </a:fld>
            <a:endParaRPr lang="en-GB"/>
          </a:p>
        </p:txBody>
      </p:sp>
    </p:spTree>
    <p:extLst>
      <p:ext uri="{BB962C8B-B14F-4D97-AF65-F5344CB8AC3E}">
        <p14:creationId xmlns:p14="http://schemas.microsoft.com/office/powerpoint/2010/main" val="1598208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so called generation Y or the </a:t>
            </a:r>
            <a:r>
              <a:rPr lang="en-GB" dirty="0" err="1" smtClean="0"/>
              <a:t>millenials</a:t>
            </a:r>
            <a:r>
              <a:rPr lang="en-GB" dirty="0" smtClean="0"/>
              <a:t> (</a:t>
            </a:r>
            <a:r>
              <a:rPr lang="en-GB" dirty="0" err="1" smtClean="0"/>
              <a:t>todays</a:t>
            </a:r>
            <a:r>
              <a:rPr lang="en-GB" dirty="0" smtClean="0"/>
              <a:t> 20 – 30 something yr) </a:t>
            </a:r>
            <a:r>
              <a:rPr lang="en-GB" dirty="0" err="1" smtClean="0"/>
              <a:t>gew</a:t>
            </a:r>
            <a:r>
              <a:rPr lang="en-GB" dirty="0" smtClean="0"/>
              <a:t> up in the era</a:t>
            </a:r>
            <a:r>
              <a:rPr lang="en-GB" baseline="0" dirty="0" smtClean="0"/>
              <a:t> of internet, </a:t>
            </a:r>
            <a:r>
              <a:rPr lang="en-GB" baseline="0" dirty="0" err="1" smtClean="0"/>
              <a:t>instante</a:t>
            </a:r>
            <a:r>
              <a:rPr lang="en-GB" baseline="0" dirty="0" smtClean="0"/>
              <a:t> messaging and </a:t>
            </a:r>
            <a:r>
              <a:rPr lang="en-GB" baseline="0" dirty="0" err="1" smtClean="0"/>
              <a:t>acess</a:t>
            </a:r>
            <a:r>
              <a:rPr lang="en-GB" baseline="0" dirty="0" smtClean="0"/>
              <a:t> to information. </a:t>
            </a:r>
          </a:p>
          <a:p>
            <a:endParaRPr lang="en-GB" baseline="0" dirty="0" smtClean="0"/>
          </a:p>
          <a:p>
            <a:r>
              <a:rPr lang="en-GB" baseline="0" dirty="0" smtClean="0"/>
              <a:t>I would say that the mind set of a </a:t>
            </a:r>
            <a:r>
              <a:rPr lang="en-GB" baseline="0" dirty="0" err="1" smtClean="0"/>
              <a:t>millenial</a:t>
            </a:r>
            <a:r>
              <a:rPr lang="en-GB" baseline="0" dirty="0" smtClean="0"/>
              <a:t> is in many ways similar to the mindset of an </a:t>
            </a:r>
            <a:r>
              <a:rPr lang="en-GB" baseline="0" dirty="0" err="1" smtClean="0"/>
              <a:t>entreprenur</a:t>
            </a:r>
            <a:r>
              <a:rPr lang="en-GB" baseline="0" dirty="0" smtClean="0"/>
              <a:t> – quick turnover, dealing with a lot of information CREATIVIT and LACK OF FIXED structure </a:t>
            </a:r>
          </a:p>
          <a:p>
            <a:endParaRPr lang="en-GB" baseline="0" dirty="0" smtClean="0"/>
          </a:p>
          <a:p>
            <a:r>
              <a:rPr lang="en-GB" baseline="0" dirty="0" smtClean="0"/>
              <a:t>These are challenges but also opportunities </a:t>
            </a:r>
            <a:endParaRPr lang="en-GB" dirty="0"/>
          </a:p>
        </p:txBody>
      </p:sp>
      <p:sp>
        <p:nvSpPr>
          <p:cNvPr id="4" name="Slide Number Placeholder 3"/>
          <p:cNvSpPr>
            <a:spLocks noGrp="1"/>
          </p:cNvSpPr>
          <p:nvPr>
            <p:ph type="sldNum" sz="quarter" idx="10"/>
          </p:nvPr>
        </p:nvSpPr>
        <p:spPr/>
        <p:txBody>
          <a:bodyPr/>
          <a:lstStyle/>
          <a:p>
            <a:fld id="{97E487F4-60AE-4D1B-8DCD-A4D2E20C5D74}"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Polymath – popularised as ‘The Last Man Who</a:t>
            </a:r>
            <a:r>
              <a:rPr lang="en-GB" baseline="0" dirty="0" smtClean="0"/>
              <a:t> Knew Everything’… Thomas Young: contributions to Egyptology, music, optics, physiology (studied around the corner at Emmanuel).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Individual </a:t>
            </a:r>
            <a:r>
              <a:rPr lang="en-GB" baseline="0" dirty="0" err="1" smtClean="0"/>
              <a:t>multidisciplinarians</a:t>
            </a:r>
            <a:r>
              <a:rPr lang="en-GB" baseline="0" dirty="0" smtClean="0"/>
              <a:t> (at a time when deep understanding of different fields was possible) – were innovative powerhouses. </a:t>
            </a:r>
            <a:r>
              <a:rPr lang="en-GB" sz="1200" dirty="0" smtClean="0"/>
              <a:t>Priestley, Benjamin Franklin, Darwin, Snow</a:t>
            </a:r>
            <a:endParaRPr lang="en-GB" sz="1200" dirty="0" smtClean="0">
              <a:latin typeface="Segoe UI Light" pitchFamily="34" charset="0"/>
              <a:cs typeface="Segoe UI Light" pitchFamily="34" charset="0"/>
            </a:endParaRPr>
          </a:p>
          <a:p>
            <a:r>
              <a:rPr lang="en-GB" dirty="0" smtClean="0"/>
              <a:t>This</a:t>
            </a:r>
            <a:r>
              <a:rPr lang="en-GB" baseline="0" dirty="0" smtClean="0"/>
              <a:t> century has yielded many great minds – but none whose contributions have the breadth… </a:t>
            </a:r>
            <a:endParaRPr lang="en-GB" dirty="0"/>
          </a:p>
        </p:txBody>
      </p:sp>
      <p:sp>
        <p:nvSpPr>
          <p:cNvPr id="4" name="Slide Number Placeholder 3"/>
          <p:cNvSpPr>
            <a:spLocks noGrp="1"/>
          </p:cNvSpPr>
          <p:nvPr>
            <p:ph type="sldNum" sz="quarter" idx="10"/>
          </p:nvPr>
        </p:nvSpPr>
        <p:spPr/>
        <p:txBody>
          <a:bodyPr/>
          <a:lstStyle/>
          <a:p>
            <a:fld id="{E9428B91-38C9-4523-8FE8-78ACC58E1F5B}" type="slidenum">
              <a:rPr lang="en-GB" smtClean="0"/>
              <a:pPr/>
              <a:t>25</a:t>
            </a:fld>
            <a:endParaRPr lang="en-GB"/>
          </a:p>
        </p:txBody>
      </p:sp>
    </p:spTree>
    <p:extLst>
      <p:ext uri="{BB962C8B-B14F-4D97-AF65-F5344CB8AC3E}">
        <p14:creationId xmlns:p14="http://schemas.microsoft.com/office/powerpoint/2010/main" val="1135868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order for innovation to happen increasingly specialised experts need to learn how to collaborate </a:t>
            </a:r>
            <a:endParaRPr lang="en-GB" dirty="0"/>
          </a:p>
        </p:txBody>
      </p:sp>
      <p:sp>
        <p:nvSpPr>
          <p:cNvPr id="4" name="Slide Number Placeholder 3"/>
          <p:cNvSpPr>
            <a:spLocks noGrp="1"/>
          </p:cNvSpPr>
          <p:nvPr>
            <p:ph type="sldNum" sz="quarter" idx="10"/>
          </p:nvPr>
        </p:nvSpPr>
        <p:spPr/>
        <p:txBody>
          <a:bodyPr/>
          <a:lstStyle/>
          <a:p>
            <a:fld id="{E9428B91-38C9-4523-8FE8-78ACC58E1F5B}" type="slidenum">
              <a:rPr lang="en-GB" smtClean="0"/>
              <a:pPr/>
              <a:t>26</a:t>
            </a:fld>
            <a:endParaRPr lang="en-GB"/>
          </a:p>
        </p:txBody>
      </p:sp>
    </p:spTree>
    <p:extLst>
      <p:ext uri="{BB962C8B-B14F-4D97-AF65-F5344CB8AC3E}">
        <p14:creationId xmlns:p14="http://schemas.microsoft.com/office/powerpoint/2010/main" val="1796820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Such collaboration are happening and are yielding extraordinary</a:t>
            </a:r>
            <a:r>
              <a:rPr lang="en-GB" baseline="0" dirty="0" smtClean="0"/>
              <a:t> results </a:t>
            </a:r>
            <a:endParaRPr lang="en-GB" dirty="0"/>
          </a:p>
        </p:txBody>
      </p:sp>
      <p:sp>
        <p:nvSpPr>
          <p:cNvPr id="4" name="Slide Number Placeholder 3"/>
          <p:cNvSpPr>
            <a:spLocks noGrp="1"/>
          </p:cNvSpPr>
          <p:nvPr>
            <p:ph type="sldNum" sz="quarter" idx="10"/>
          </p:nvPr>
        </p:nvSpPr>
        <p:spPr/>
        <p:txBody>
          <a:bodyPr/>
          <a:lstStyle/>
          <a:p>
            <a:fld id="{97E487F4-60AE-4D1B-8DCD-A4D2E20C5D74}" type="slidenum">
              <a:rPr lang="en-GB" smtClean="0"/>
              <a:pPr/>
              <a:t>30</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we can align the </a:t>
            </a:r>
            <a:r>
              <a:rPr lang="en-GB" dirty="0" err="1" smtClean="0"/>
              <a:t>multigen</a:t>
            </a:r>
            <a:r>
              <a:rPr lang="en-GB" dirty="0" smtClean="0"/>
              <a:t> teams along clear objectives</a:t>
            </a:r>
            <a:r>
              <a:rPr lang="en-GB" baseline="0" dirty="0" smtClean="0"/>
              <a:t> they can deliver much more by stepping out of the usual corporate box</a:t>
            </a:r>
            <a:endParaRPr lang="en-GB" dirty="0"/>
          </a:p>
        </p:txBody>
      </p:sp>
      <p:sp>
        <p:nvSpPr>
          <p:cNvPr id="4" name="Slide Number Placeholder 3"/>
          <p:cNvSpPr>
            <a:spLocks noGrp="1"/>
          </p:cNvSpPr>
          <p:nvPr>
            <p:ph type="sldNum" sz="quarter" idx="10"/>
          </p:nvPr>
        </p:nvSpPr>
        <p:spPr/>
        <p:txBody>
          <a:bodyPr/>
          <a:lstStyle/>
          <a:p>
            <a:fld id="{97E487F4-60AE-4D1B-8DCD-A4D2E20C5D74}" type="slidenum">
              <a:rPr lang="en-GB" smtClean="0"/>
              <a:pPr/>
              <a:t>31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 Meeting Notes (15/06/15 19:02) -----</a:t>
            </a:r>
          </a:p>
          <a:p>
            <a:r>
              <a:rPr lang="en-GB"/>
              <a:t>This essentially sums up the relationship between...</a:t>
            </a:r>
          </a:p>
          <a:p>
            <a:endParaRPr lang="en-GB"/>
          </a:p>
          <a:p>
            <a:r>
              <a:rPr lang="en-GB"/>
              <a:t>Its a love-hate relationship. However, this relationship has developed alot in the last few years. While interactions with industry were frowned upon in a more conventional academic environment, we are now actively supporting industrial collaborations. </a:t>
            </a:r>
          </a:p>
          <a:p>
            <a:endParaRPr lang="en-GB"/>
          </a:p>
          <a:p>
            <a:r>
              <a:rPr lang="en-GB"/>
              <a:t>But when we think about the academia-industry relation, we need to understand the underlying driving force that governs this relation.</a:t>
            </a:r>
          </a:p>
        </p:txBody>
      </p:sp>
      <p:sp>
        <p:nvSpPr>
          <p:cNvPr id="4" name="Slide Number Placeholder 3"/>
          <p:cNvSpPr>
            <a:spLocks noGrp="1"/>
          </p:cNvSpPr>
          <p:nvPr>
            <p:ph type="sldNum" sz="quarter" idx="10"/>
          </p:nvPr>
        </p:nvSpPr>
        <p:spPr/>
        <p:txBody>
          <a:bodyPr/>
          <a:lstStyle/>
          <a:p>
            <a:fld id="{974988D6-6EED-4A5D-9956-7DDB674A5E8F}" type="slidenum">
              <a:rPr lang="en-GB" smtClean="0"/>
              <a:t>3</a:t>
            </a:fld>
            <a:endParaRPr lang="en-GB"/>
          </a:p>
        </p:txBody>
      </p:sp>
    </p:spTree>
    <p:extLst>
      <p:ext uri="{BB962C8B-B14F-4D97-AF65-F5344CB8AC3E}">
        <p14:creationId xmlns:p14="http://schemas.microsoft.com/office/powerpoint/2010/main" val="1598208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 Meeting Notes (15/06/15 19:02) -----</a:t>
            </a:r>
          </a:p>
          <a:p>
            <a:r>
              <a:rPr lang="en-GB"/>
              <a:t>If I was to summarize this in one word, it would be innovation. </a:t>
            </a:r>
          </a:p>
          <a:p>
            <a:endParaRPr lang="en-GB"/>
          </a:p>
          <a:p>
            <a:r>
              <a:rPr lang="en-GB"/>
              <a:t>Innovation has become the buzz word of today. Every technology sector is heavily focusing on innovation. Every company wants to be innovative. Every one who is someone in technology sectors wants to become an innovator. And its not just industries, some of the universities even have departments focusing on innvoation. </a:t>
            </a:r>
          </a:p>
          <a:p>
            <a:endParaRPr lang="en-GB"/>
          </a:p>
          <a:p>
            <a:r>
              <a:rPr lang="en-GB"/>
              <a:t>However, this term that's used very extensively is often vaguely defined. </a:t>
            </a:r>
          </a:p>
          <a:p>
            <a:endParaRPr lang="en-GB"/>
          </a:p>
          <a:p>
            <a:r>
              <a:rPr lang="en-GB"/>
              <a:t>I think this definition of innovation, on encompass Scotland website, is the best definition I have come across...what it says is that...</a:t>
            </a:r>
          </a:p>
          <a:p>
            <a:endParaRPr lang="en-GB"/>
          </a:p>
          <a:p>
            <a:r>
              <a:rPr lang="en-GB"/>
              <a:t>The emphasis here is on "positive difference"...so how does innovation in biotech lead to positive difference? Or in other words, why do we need to innovate in biotech?</a:t>
            </a:r>
          </a:p>
        </p:txBody>
      </p:sp>
      <p:sp>
        <p:nvSpPr>
          <p:cNvPr id="4" name="Slide Number Placeholder 3"/>
          <p:cNvSpPr>
            <a:spLocks noGrp="1"/>
          </p:cNvSpPr>
          <p:nvPr>
            <p:ph type="sldNum" sz="quarter" idx="10"/>
          </p:nvPr>
        </p:nvSpPr>
        <p:spPr/>
        <p:txBody>
          <a:bodyPr/>
          <a:lstStyle/>
          <a:p>
            <a:fld id="{974988D6-6EED-4A5D-9956-7DDB674A5E8F}" type="slidenum">
              <a:rPr lang="en-GB" smtClean="0"/>
              <a:t>4</a:t>
            </a:fld>
            <a:endParaRPr lang="en-GB"/>
          </a:p>
        </p:txBody>
      </p:sp>
    </p:spTree>
    <p:extLst>
      <p:ext uri="{BB962C8B-B14F-4D97-AF65-F5344CB8AC3E}">
        <p14:creationId xmlns:p14="http://schemas.microsoft.com/office/powerpoint/2010/main" val="159820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 Meeting Notes (15/06/15 19:02) -----</a:t>
            </a:r>
          </a:p>
          <a:p>
            <a:r>
              <a:rPr lang="en-GB"/>
              <a:t>Here are some of the obvious examples why innovation is important. </a:t>
            </a:r>
          </a:p>
          <a:p>
            <a:endParaRPr lang="en-GB"/>
          </a:p>
          <a:p>
            <a:r>
              <a:rPr lang="en-GB"/>
              <a:t>Firstly, to help patients, by finding cures for diseases. Like this new technique to remove cytokines from blood to prevent or reduce cytokine storm or this possibility of creating organs for transplant. </a:t>
            </a:r>
          </a:p>
          <a:p>
            <a:endParaRPr lang="en-GB"/>
          </a:p>
          <a:p>
            <a:r>
              <a:rPr lang="en-GB"/>
              <a:t>We also need innovation to improve diagnostics. A lot of diseases are still diagnosed too late to be able to effectively intervene. But this is changing with new technologies such as this one which...</a:t>
            </a:r>
          </a:p>
          <a:p>
            <a:endParaRPr lang="en-GB"/>
          </a:p>
          <a:p>
            <a:r>
              <a:rPr lang="en-GB"/>
              <a:t>Another area which is much less discussed but requires true innovation is availability of drugs. The prices of several treatments are in the range of several hundred thousands of dollar per patient. This is obviously not sustainable. However, organisations like MyelomaUK are working on a really innovative approach to reduce drug pricing to make it more accessible to patients.</a:t>
            </a:r>
          </a:p>
          <a:p>
            <a:endParaRPr lang="en-GB"/>
          </a:p>
          <a:p>
            <a:r>
              <a:rPr lang="en-GB"/>
              <a:t>Finally, innovative technologies such as this blood glucose...</a:t>
            </a:r>
          </a:p>
          <a:p>
            <a:endParaRPr lang="en-GB"/>
          </a:p>
          <a:p>
            <a:r>
              <a:rPr lang="en-GB"/>
              <a:t>But besides helping patients, innovation is also required to help improve our research cababilities. An excellent example of this is the CRISPR-Cas system...</a:t>
            </a:r>
          </a:p>
        </p:txBody>
      </p:sp>
      <p:sp>
        <p:nvSpPr>
          <p:cNvPr id="4" name="Slide Number Placeholder 3"/>
          <p:cNvSpPr>
            <a:spLocks noGrp="1"/>
          </p:cNvSpPr>
          <p:nvPr>
            <p:ph type="sldNum" sz="quarter" idx="10"/>
          </p:nvPr>
        </p:nvSpPr>
        <p:spPr/>
        <p:txBody>
          <a:bodyPr/>
          <a:lstStyle/>
          <a:p>
            <a:fld id="{974988D6-6EED-4A5D-9956-7DDB674A5E8F}" type="slidenum">
              <a:rPr lang="en-GB" smtClean="0"/>
              <a:t>5</a:t>
            </a:fld>
            <a:endParaRPr lang="en-GB"/>
          </a:p>
        </p:txBody>
      </p:sp>
    </p:spTree>
    <p:extLst>
      <p:ext uri="{BB962C8B-B14F-4D97-AF65-F5344CB8AC3E}">
        <p14:creationId xmlns:p14="http://schemas.microsoft.com/office/powerpoint/2010/main" val="1598208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 Meeting Notes (15/06/15 19:02) -----</a:t>
            </a:r>
          </a:p>
          <a:p>
            <a:r>
              <a:rPr lang="en-GB"/>
              <a:t>However, this begs the question: "Who is actually innovating"? Traditional wisdom suggests that since industry has more money, they must be the ones innovating. </a:t>
            </a:r>
          </a:p>
          <a:p>
            <a:endParaRPr lang="en-GB"/>
          </a:p>
          <a:p>
            <a:r>
              <a:rPr lang="en-GB"/>
              <a:t>However, this not true, especially in pharmaceutical industry. Pharma companies have been spending increasing amounts of money on R&amp;D, however, as we heard yesterday, the number of drugs approved has been decreasing since 1950s. So obviously they are not at the forefront of innovation.</a:t>
            </a:r>
          </a:p>
          <a:p>
            <a:endParaRPr lang="en-GB"/>
          </a:p>
          <a:p>
            <a:r>
              <a:rPr lang="en-GB"/>
              <a:t>Pharma companies these days typically look for innovation externally.</a:t>
            </a:r>
          </a:p>
        </p:txBody>
      </p:sp>
      <p:sp>
        <p:nvSpPr>
          <p:cNvPr id="4" name="Slide Number Placeholder 3"/>
          <p:cNvSpPr>
            <a:spLocks noGrp="1"/>
          </p:cNvSpPr>
          <p:nvPr>
            <p:ph type="sldNum" sz="quarter" idx="10"/>
          </p:nvPr>
        </p:nvSpPr>
        <p:spPr/>
        <p:txBody>
          <a:bodyPr/>
          <a:lstStyle/>
          <a:p>
            <a:fld id="{974988D6-6EED-4A5D-9956-7DDB674A5E8F}" type="slidenum">
              <a:rPr lang="en-GB" smtClean="0"/>
              <a:t>6</a:t>
            </a:fld>
            <a:endParaRPr lang="en-GB"/>
          </a:p>
        </p:txBody>
      </p:sp>
    </p:spTree>
    <p:extLst>
      <p:ext uri="{BB962C8B-B14F-4D97-AF65-F5344CB8AC3E}">
        <p14:creationId xmlns:p14="http://schemas.microsoft.com/office/powerpoint/2010/main" val="1598208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 Meeting Notes (15/06/15 19:02) -----</a:t>
            </a:r>
          </a:p>
          <a:p>
            <a:r>
              <a:rPr lang="en-GB"/>
              <a:t>They have been trying various models for sourcing innovation. The table here presents a good summary of these models.</a:t>
            </a:r>
          </a:p>
          <a:p>
            <a:endParaRPr lang="en-GB"/>
          </a:p>
          <a:p>
            <a:r>
              <a:rPr lang="en-GB"/>
              <a:t>The most important thing to take away from this table is that most of these models, except the internal R&amp;D, relies on universities or start-ups.</a:t>
            </a:r>
          </a:p>
          <a:p>
            <a:endParaRPr lang="en-GB"/>
          </a:p>
          <a:p>
            <a:r>
              <a:rPr lang="en-GB"/>
              <a:t>The reason behind this is that most of the innovation in biotech is coming from universities and start-ups. We saw an excellent example of this in Caroline's talk yesterday. </a:t>
            </a:r>
          </a:p>
          <a:p>
            <a:endParaRPr lang="en-GB"/>
          </a:p>
          <a:p>
            <a:r>
              <a:rPr lang="en-GB"/>
              <a:t>So, then it becomes obvious that industry is keen to establish good relationship with universities, because they rely on them to provide the next big thing.</a:t>
            </a:r>
          </a:p>
        </p:txBody>
      </p:sp>
      <p:sp>
        <p:nvSpPr>
          <p:cNvPr id="4" name="Slide Number Placeholder 3"/>
          <p:cNvSpPr>
            <a:spLocks noGrp="1"/>
          </p:cNvSpPr>
          <p:nvPr>
            <p:ph type="sldNum" sz="quarter" idx="10"/>
          </p:nvPr>
        </p:nvSpPr>
        <p:spPr/>
        <p:txBody>
          <a:bodyPr/>
          <a:lstStyle/>
          <a:p>
            <a:fld id="{974988D6-6EED-4A5D-9956-7DDB674A5E8F}" type="slidenum">
              <a:rPr lang="en-GB" smtClean="0"/>
              <a:t>7</a:t>
            </a:fld>
            <a:endParaRPr lang="en-GB"/>
          </a:p>
        </p:txBody>
      </p:sp>
    </p:spTree>
    <p:extLst>
      <p:ext uri="{BB962C8B-B14F-4D97-AF65-F5344CB8AC3E}">
        <p14:creationId xmlns:p14="http://schemas.microsoft.com/office/powerpoint/2010/main" val="1598208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(15/06/15 19:02) -----</a:t>
            </a:r>
          </a:p>
          <a:p>
            <a:r>
              <a:rPr lang="en-US"/>
              <a:t>But what's in it for universities?</a:t>
            </a:r>
          </a:p>
          <a:p>
            <a:endParaRPr lang="en-US"/>
          </a:p>
          <a:p>
            <a:r>
              <a:rPr lang="en-US"/>
              <a:t>Well, there has been a decline in research funding globally, and competition for research grants are becoming extremely fierce. </a:t>
            </a:r>
          </a:p>
          <a:p>
            <a:endParaRPr lang="en-US"/>
          </a:p>
          <a:p>
            <a:r>
              <a:rPr lang="en-US"/>
              <a:t>There is also a push from funding bodies to work on translational science and to involve industrial partners in research. Initiatives such as CASE studentship provides a means of attracting funding</a:t>
            </a:r>
          </a:p>
          <a:p>
            <a:endParaRPr lang="en-US"/>
          </a:p>
          <a:p>
            <a:r>
              <a:rPr lang="en-US"/>
              <a:t>I think this is actully good for PhD students as this means that students have the opportunity to develop additional skills which they would not necessarily have developed otherwise. </a:t>
            </a:r>
          </a:p>
          <a:p>
            <a:endParaRPr lang="en-US"/>
          </a:p>
          <a:p>
            <a:r>
              <a:rPr lang="en-US"/>
              <a:t>The latest stats show that only 10% of PhD students will end up becoming PIs. Thus, a large proportion of the remaining 90% will move out of academia at some point. </a:t>
            </a:r>
          </a:p>
        </p:txBody>
      </p:sp>
      <p:sp>
        <p:nvSpPr>
          <p:cNvPr id="4" name="Slide Number Placeholder 3"/>
          <p:cNvSpPr>
            <a:spLocks noGrp="1"/>
          </p:cNvSpPr>
          <p:nvPr>
            <p:ph type="sldNum" sz="quarter" idx="10"/>
          </p:nvPr>
        </p:nvSpPr>
        <p:spPr/>
        <p:txBody>
          <a:bodyPr/>
          <a:lstStyle/>
          <a:p>
            <a:fld id="{FC57BBBD-D215-CE48-BF49-F442F2402CE6}" type="slidenum">
              <a:rPr lang="en-US" smtClean="0"/>
              <a:t>8</a:t>
            </a:fld>
            <a:endParaRPr lang="en-US"/>
          </a:p>
        </p:txBody>
      </p:sp>
    </p:spTree>
    <p:extLst>
      <p:ext uri="{BB962C8B-B14F-4D97-AF65-F5344CB8AC3E}">
        <p14:creationId xmlns:p14="http://schemas.microsoft.com/office/powerpoint/2010/main" val="4164824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4988D6-6EED-4A5D-9956-7DDB674A5E8F}" type="slidenum">
              <a:rPr lang="en-GB" smtClean="0"/>
              <a:t>9</a:t>
            </a:fld>
            <a:endParaRPr lang="en-GB"/>
          </a:p>
        </p:txBody>
      </p:sp>
    </p:spTree>
    <p:extLst>
      <p:ext uri="{BB962C8B-B14F-4D97-AF65-F5344CB8AC3E}">
        <p14:creationId xmlns:p14="http://schemas.microsoft.com/office/powerpoint/2010/main" val="1598208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1031086-575A-0449-8343-83A70ACAC030}" type="datetimeFigureOut">
              <a:rPr lang="en-US" smtClean="0"/>
              <a:t>16/06/15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A746D-8289-7241-B8C7-68E5E27C93FC}" type="slidenum">
              <a:rPr lang="en-US" smtClean="0"/>
              <a:t>‹#›</a:t>
            </a:fld>
            <a:endParaRPr lang="en-US"/>
          </a:p>
        </p:txBody>
      </p:sp>
    </p:spTree>
    <p:extLst>
      <p:ext uri="{BB962C8B-B14F-4D97-AF65-F5344CB8AC3E}">
        <p14:creationId xmlns:p14="http://schemas.microsoft.com/office/powerpoint/2010/main" val="4187009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1031086-575A-0449-8343-83A70ACAC030}" type="datetimeFigureOut">
              <a:rPr lang="en-US" smtClean="0"/>
              <a:t>16/06/15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A746D-8289-7241-B8C7-68E5E27C93FC}" type="slidenum">
              <a:rPr lang="en-US" smtClean="0"/>
              <a:t>‹#›</a:t>
            </a:fld>
            <a:endParaRPr lang="en-US"/>
          </a:p>
        </p:txBody>
      </p:sp>
    </p:spTree>
    <p:extLst>
      <p:ext uri="{BB962C8B-B14F-4D97-AF65-F5344CB8AC3E}">
        <p14:creationId xmlns:p14="http://schemas.microsoft.com/office/powerpoint/2010/main" val="498719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1031086-575A-0449-8343-83A70ACAC030}" type="datetimeFigureOut">
              <a:rPr lang="en-US" smtClean="0"/>
              <a:t>16/06/15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A746D-8289-7241-B8C7-68E5E27C93FC}" type="slidenum">
              <a:rPr lang="en-US" smtClean="0"/>
              <a:t>‹#›</a:t>
            </a:fld>
            <a:endParaRPr lang="en-US"/>
          </a:p>
        </p:txBody>
      </p:sp>
    </p:spTree>
    <p:extLst>
      <p:ext uri="{BB962C8B-B14F-4D97-AF65-F5344CB8AC3E}">
        <p14:creationId xmlns:p14="http://schemas.microsoft.com/office/powerpoint/2010/main" val="404387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1031086-575A-0449-8343-83A70ACAC030}" type="datetimeFigureOut">
              <a:rPr lang="en-US" smtClean="0"/>
              <a:t>16/06/15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A746D-8289-7241-B8C7-68E5E27C93FC}" type="slidenum">
              <a:rPr lang="en-US" smtClean="0"/>
              <a:t>‹#›</a:t>
            </a:fld>
            <a:endParaRPr lang="en-US"/>
          </a:p>
        </p:txBody>
      </p:sp>
    </p:spTree>
    <p:extLst>
      <p:ext uri="{BB962C8B-B14F-4D97-AF65-F5344CB8AC3E}">
        <p14:creationId xmlns:p14="http://schemas.microsoft.com/office/powerpoint/2010/main" val="3150400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1031086-575A-0449-8343-83A70ACAC030}" type="datetimeFigureOut">
              <a:rPr lang="en-US" smtClean="0"/>
              <a:t>16/06/15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A746D-8289-7241-B8C7-68E5E27C93FC}" type="slidenum">
              <a:rPr lang="en-US" smtClean="0"/>
              <a:t>‹#›</a:t>
            </a:fld>
            <a:endParaRPr lang="en-US"/>
          </a:p>
        </p:txBody>
      </p:sp>
    </p:spTree>
    <p:extLst>
      <p:ext uri="{BB962C8B-B14F-4D97-AF65-F5344CB8AC3E}">
        <p14:creationId xmlns:p14="http://schemas.microsoft.com/office/powerpoint/2010/main" val="138278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1031086-575A-0449-8343-83A70ACAC030}" type="datetimeFigureOut">
              <a:rPr lang="en-US" smtClean="0"/>
              <a:t>16/06/15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A746D-8289-7241-B8C7-68E5E27C93FC}" type="slidenum">
              <a:rPr lang="en-US" smtClean="0"/>
              <a:t>‹#›</a:t>
            </a:fld>
            <a:endParaRPr lang="en-US"/>
          </a:p>
        </p:txBody>
      </p:sp>
    </p:spTree>
    <p:extLst>
      <p:ext uri="{BB962C8B-B14F-4D97-AF65-F5344CB8AC3E}">
        <p14:creationId xmlns:p14="http://schemas.microsoft.com/office/powerpoint/2010/main" val="309766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1031086-575A-0449-8343-83A70ACAC030}" type="datetimeFigureOut">
              <a:rPr lang="en-US" smtClean="0"/>
              <a:t>16/06/15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A746D-8289-7241-B8C7-68E5E27C93FC}" type="slidenum">
              <a:rPr lang="en-US" smtClean="0"/>
              <a:t>‹#›</a:t>
            </a:fld>
            <a:endParaRPr lang="en-US"/>
          </a:p>
        </p:txBody>
      </p:sp>
    </p:spTree>
    <p:extLst>
      <p:ext uri="{BB962C8B-B14F-4D97-AF65-F5344CB8AC3E}">
        <p14:creationId xmlns:p14="http://schemas.microsoft.com/office/powerpoint/2010/main" val="537078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1031086-575A-0449-8343-83A70ACAC030}" type="datetimeFigureOut">
              <a:rPr lang="en-US" smtClean="0"/>
              <a:t>16/06/15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A746D-8289-7241-B8C7-68E5E27C93FC}" type="slidenum">
              <a:rPr lang="en-US" smtClean="0"/>
              <a:t>‹#›</a:t>
            </a:fld>
            <a:endParaRPr lang="en-US"/>
          </a:p>
        </p:txBody>
      </p:sp>
    </p:spTree>
    <p:extLst>
      <p:ext uri="{BB962C8B-B14F-4D97-AF65-F5344CB8AC3E}">
        <p14:creationId xmlns:p14="http://schemas.microsoft.com/office/powerpoint/2010/main" val="1982500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31086-575A-0449-8343-83A70ACAC030}" type="datetimeFigureOut">
              <a:rPr lang="en-US" smtClean="0"/>
              <a:t>16/06/15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A746D-8289-7241-B8C7-68E5E27C93FC}" type="slidenum">
              <a:rPr lang="en-US" smtClean="0"/>
              <a:t>‹#›</a:t>
            </a:fld>
            <a:endParaRPr lang="en-US"/>
          </a:p>
        </p:txBody>
      </p:sp>
    </p:spTree>
    <p:extLst>
      <p:ext uri="{BB962C8B-B14F-4D97-AF65-F5344CB8AC3E}">
        <p14:creationId xmlns:p14="http://schemas.microsoft.com/office/powerpoint/2010/main" val="91490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1031086-575A-0449-8343-83A70ACAC030}" type="datetimeFigureOut">
              <a:rPr lang="en-US" smtClean="0"/>
              <a:t>16/06/15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A746D-8289-7241-B8C7-68E5E27C93FC}" type="slidenum">
              <a:rPr lang="en-US" smtClean="0"/>
              <a:t>‹#›</a:t>
            </a:fld>
            <a:endParaRPr lang="en-US"/>
          </a:p>
        </p:txBody>
      </p:sp>
    </p:spTree>
    <p:extLst>
      <p:ext uri="{BB962C8B-B14F-4D97-AF65-F5344CB8AC3E}">
        <p14:creationId xmlns:p14="http://schemas.microsoft.com/office/powerpoint/2010/main" val="235448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1031086-575A-0449-8343-83A70ACAC030}" type="datetimeFigureOut">
              <a:rPr lang="en-US" smtClean="0"/>
              <a:t>16/06/15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A746D-8289-7241-B8C7-68E5E27C93FC}" type="slidenum">
              <a:rPr lang="en-US" smtClean="0"/>
              <a:t>‹#›</a:t>
            </a:fld>
            <a:endParaRPr lang="en-US"/>
          </a:p>
        </p:txBody>
      </p:sp>
    </p:spTree>
    <p:extLst>
      <p:ext uri="{BB962C8B-B14F-4D97-AF65-F5344CB8AC3E}">
        <p14:creationId xmlns:p14="http://schemas.microsoft.com/office/powerpoint/2010/main" val="29669172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31086-575A-0449-8343-83A70ACAC030}" type="datetimeFigureOut">
              <a:rPr lang="en-US" smtClean="0"/>
              <a:t>16/06/15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A746D-8289-7241-B8C7-68E5E27C93FC}" type="slidenum">
              <a:rPr lang="en-US" smtClean="0"/>
              <a:t>‹#›</a:t>
            </a:fld>
            <a:endParaRPr lang="en-US"/>
          </a:p>
        </p:txBody>
      </p:sp>
    </p:spTree>
    <p:extLst>
      <p:ext uri="{BB962C8B-B14F-4D97-AF65-F5344CB8AC3E}">
        <p14:creationId xmlns:p14="http://schemas.microsoft.com/office/powerpoint/2010/main" val="676352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1" Type="http://schemas.openxmlformats.org/officeDocument/2006/relationships/image" Target="../media/image29.jpeg"/><Relationship Id="rId12"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png"/><Relationship Id="rId7" Type="http://schemas.openxmlformats.org/officeDocument/2006/relationships/image" Target="../media/image25.jpeg"/><Relationship Id="rId8" Type="http://schemas.openxmlformats.org/officeDocument/2006/relationships/image" Target="../media/image26.png"/><Relationship Id="rId9" Type="http://schemas.openxmlformats.org/officeDocument/2006/relationships/image" Target="../media/image27.gif"/><Relationship Id="rId10"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oleObject" Target="../embeddings/oleObject2.bin"/><Relationship Id="rId13" Type="http://schemas.openxmlformats.org/officeDocument/2006/relationships/image" Target="../media/image33.emf"/><Relationship Id="rId14" Type="http://schemas.openxmlformats.org/officeDocument/2006/relationships/image" Target="../media/image39.png"/><Relationship Id="rId1" Type="http://schemas.openxmlformats.org/officeDocument/2006/relationships/vmlDrawing" Target="../drawings/vmlDrawing1.vml"/><Relationship Id="rId2" Type="http://schemas.openxmlformats.org/officeDocument/2006/relationships/slideLayout" Target="../slideLayouts/slideLayout3.xml"/><Relationship Id="rId3" Type="http://schemas.openxmlformats.org/officeDocument/2006/relationships/notesSlide" Target="../notesSlides/notesSlide20.xml"/><Relationship Id="rId4" Type="http://schemas.openxmlformats.org/officeDocument/2006/relationships/oleObject" Target="../embeddings/oleObject1.bin"/><Relationship Id="rId5" Type="http://schemas.openxmlformats.org/officeDocument/2006/relationships/image" Target="../media/image32.emf"/><Relationship Id="rId6" Type="http://schemas.openxmlformats.org/officeDocument/2006/relationships/image" Target="../media/image2.png"/><Relationship Id="rId7" Type="http://schemas.openxmlformats.org/officeDocument/2006/relationships/image" Target="../media/image34.png"/><Relationship Id="rId8" Type="http://schemas.openxmlformats.org/officeDocument/2006/relationships/image" Target="../media/image35.jpeg"/><Relationship Id="rId9" Type="http://schemas.openxmlformats.org/officeDocument/2006/relationships/image" Target="../media/image36.png"/><Relationship Id="rId10" Type="http://schemas.openxmlformats.org/officeDocument/2006/relationships/image" Target="../media/image37.jpeg"/></Relationships>
</file>

<file path=ppt/slides/_rels/slide21.xml.rels><?xml version="1.0" encoding="UTF-8" standalone="yes"?>
<Relationships xmlns="http://schemas.openxmlformats.org/package/2006/relationships"><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 Id="rId25" Type="http://schemas.openxmlformats.org/officeDocument/2006/relationships/image" Target="../media/image61.png"/><Relationship Id="rId26" Type="http://schemas.openxmlformats.org/officeDocument/2006/relationships/image" Target="../media/image62.png"/><Relationship Id="rId27" Type="http://schemas.openxmlformats.org/officeDocument/2006/relationships/image" Target="../media/image63.jpeg"/><Relationship Id="rId28" Type="http://schemas.openxmlformats.org/officeDocument/2006/relationships/image" Target="../media/image64.png"/><Relationship Id="rId29" Type="http://schemas.openxmlformats.org/officeDocument/2006/relationships/image" Target="../media/image65.jpe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0.png"/><Relationship Id="rId4" Type="http://schemas.openxmlformats.org/officeDocument/2006/relationships/image" Target="../media/image41.jpeg"/><Relationship Id="rId5" Type="http://schemas.openxmlformats.org/officeDocument/2006/relationships/image" Target="../media/image42.png"/><Relationship Id="rId30" Type="http://schemas.openxmlformats.org/officeDocument/2006/relationships/image" Target="../media/image66.jpeg"/><Relationship Id="rId31" Type="http://schemas.openxmlformats.org/officeDocument/2006/relationships/image" Target="../media/image67.jpeg"/><Relationship Id="rId32" Type="http://schemas.openxmlformats.org/officeDocument/2006/relationships/image" Target="../media/image68.jpeg"/><Relationship Id="rId9" Type="http://schemas.openxmlformats.org/officeDocument/2006/relationships/image" Target="../media/image45.jpeg"/><Relationship Id="rId6" Type="http://schemas.openxmlformats.org/officeDocument/2006/relationships/image" Target="../media/image2.png"/><Relationship Id="rId7" Type="http://schemas.openxmlformats.org/officeDocument/2006/relationships/image" Target="../media/image43.png"/><Relationship Id="rId8" Type="http://schemas.openxmlformats.org/officeDocument/2006/relationships/image" Target="../media/image44.jpeg"/><Relationship Id="rId33" Type="http://schemas.openxmlformats.org/officeDocument/2006/relationships/image" Target="../media/image69.png"/><Relationship Id="rId10" Type="http://schemas.openxmlformats.org/officeDocument/2006/relationships/image" Target="../media/image46.jpeg"/><Relationship Id="rId11" Type="http://schemas.openxmlformats.org/officeDocument/2006/relationships/image" Target="../media/image47.png"/><Relationship Id="rId12" Type="http://schemas.openxmlformats.org/officeDocument/2006/relationships/image" Target="../media/image48.png"/><Relationship Id="rId13" Type="http://schemas.openxmlformats.org/officeDocument/2006/relationships/image" Target="../media/image49.png"/><Relationship Id="rId14" Type="http://schemas.openxmlformats.org/officeDocument/2006/relationships/image" Target="../media/image50.jpeg"/><Relationship Id="rId15" Type="http://schemas.openxmlformats.org/officeDocument/2006/relationships/image" Target="../media/image51.png"/><Relationship Id="rId16" Type="http://schemas.openxmlformats.org/officeDocument/2006/relationships/image" Target="../media/image52.png"/><Relationship Id="rId17" Type="http://schemas.openxmlformats.org/officeDocument/2006/relationships/image" Target="../media/image53.png"/><Relationship Id="rId18" Type="http://schemas.openxmlformats.org/officeDocument/2006/relationships/image" Target="../media/image54.jpeg"/><Relationship Id="rId19"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6" Type="http://schemas.openxmlformats.org/officeDocument/2006/relationships/image" Target="../media/image70.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jpeg"/><Relationship Id="rId5" Type="http://schemas.openxmlformats.org/officeDocument/2006/relationships/image" Target="../media/image2.png"/><Relationship Id="rId6" Type="http://schemas.openxmlformats.org/officeDocument/2006/relationships/image" Target="../media/image73.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4.jpeg"/></Relationships>
</file>

<file path=ppt/slides/_rels/slide26.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3.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7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oleObject" Target="../embeddings/oleObject3.bin"/><Relationship Id="rId6" Type="http://schemas.openxmlformats.org/officeDocument/2006/relationships/image" Target="../media/image33.emf"/><Relationship Id="rId7"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6"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79.jpeg"/><Relationship Id="rId4" Type="http://schemas.openxmlformats.org/officeDocument/2006/relationships/image" Target="../media/image80.jpe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6"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6" Type="http://schemas.openxmlformats.org/officeDocument/2006/relationships/image" Target="../media/image6.jpg"/><Relationship Id="rId7" Type="http://schemas.openxmlformats.org/officeDocument/2006/relationships/image" Target="../media/image7.png"/><Relationship Id="rId8" Type="http://schemas.openxmlformats.org/officeDocument/2006/relationships/image" Target="../media/image8.jpeg"/><Relationship Id="rId9" Type="http://schemas.openxmlformats.org/officeDocument/2006/relationships/image" Target="../media/image9.JPG"/><Relationship Id="rId10"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6"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6"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dmin\Dropbox\CUIF &amp; CIS\IF line motif.png"/>
          <p:cNvPicPr/>
          <p:nvPr/>
        </p:nvPicPr>
        <p:blipFill>
          <a:blip r:embed="rId3" cstate="print">
            <a:extLst>
              <a:ext uri="{BEBA8EAE-BF5A-486C-A8C5-ECC9F3942E4B}">
                <a14:imgProps xmlns:a14="http://schemas.microsoft.com/office/drawing/2010/main">
                  <a14:imgLayer r:embed="rId4">
                    <a14:imgEffect>
                      <a14:artisticChalkSketch/>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rot="318207">
            <a:off x="-23368" y="6343461"/>
            <a:ext cx="8853165" cy="349543"/>
          </a:xfrm>
          <a:prstGeom prst="rect">
            <a:avLst/>
          </a:prstGeom>
          <a:noFill/>
          <a:ln>
            <a:noFill/>
          </a:ln>
        </p:spPr>
      </p:pic>
      <p:sp>
        <p:nvSpPr>
          <p:cNvPr id="8" name="Subtitle 2"/>
          <p:cNvSpPr txBox="1">
            <a:spLocks/>
          </p:cNvSpPr>
          <p:nvPr/>
        </p:nvSpPr>
        <p:spPr>
          <a:xfrm>
            <a:off x="1183196" y="4759257"/>
            <a:ext cx="6989204" cy="8106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dirty="0" smtClean="0">
                <a:solidFill>
                  <a:srgbClr val="FF0000"/>
                </a:solidFill>
              </a:rPr>
              <a:t>Harsh Vaidya</a:t>
            </a:r>
          </a:p>
          <a:p>
            <a:pPr marL="0" indent="0" algn="ctr">
              <a:buNone/>
            </a:pPr>
            <a:r>
              <a:rPr lang="en-GB" sz="2000" dirty="0" smtClean="0">
                <a:solidFill>
                  <a:schemeClr val="tx1">
                    <a:lumMod val="95000"/>
                    <a:lumOff val="5000"/>
                  </a:schemeClr>
                </a:solidFill>
              </a:rPr>
              <a:t>EAST BIO annual symposium, 2015</a:t>
            </a:r>
            <a:endParaRPr lang="en-GB" sz="2000" dirty="0">
              <a:solidFill>
                <a:schemeClr val="tx1">
                  <a:lumMod val="95000"/>
                  <a:lumOff val="5000"/>
                </a:schemeClr>
              </a:solidFill>
            </a:endParaRPr>
          </a:p>
        </p:txBody>
      </p:sp>
      <p:sp>
        <p:nvSpPr>
          <p:cNvPr id="9" name="Subtitle 2"/>
          <p:cNvSpPr txBox="1">
            <a:spLocks/>
          </p:cNvSpPr>
          <p:nvPr/>
        </p:nvSpPr>
        <p:spPr>
          <a:xfrm>
            <a:off x="1183196" y="3198846"/>
            <a:ext cx="6989204" cy="14084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dirty="0" smtClean="0">
                <a:solidFill>
                  <a:schemeClr val="accent5">
                    <a:lumMod val="50000"/>
                  </a:schemeClr>
                </a:solidFill>
              </a:rPr>
              <a:t>Supporting biotech innovation through grassroots approach</a:t>
            </a:r>
            <a:endParaRPr lang="en-GB" dirty="0">
              <a:solidFill>
                <a:schemeClr val="accent5">
                  <a:lumMod val="50000"/>
                </a:schemeClr>
              </a:solidFill>
            </a:endParaRPr>
          </a:p>
        </p:txBody>
      </p:sp>
      <p:pic>
        <p:nvPicPr>
          <p:cNvPr id="10" name="Picture 9" descr="C:\Users\Admin\Dropbox\Innovation Forum\PHOTOS AND GRAPHICS\LOGOs\innovation high res.png"/>
          <p:cNvPicPr/>
          <p:nvPr/>
        </p:nvPicPr>
        <p:blipFill rotWithShape="1">
          <a:blip r:embed="rId5"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sp>
        <p:nvSpPr>
          <p:cNvPr id="11"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pic>
        <p:nvPicPr>
          <p:cNvPr id="12" name="Picture 11"/>
          <p:cNvPicPr>
            <a:picLocks noChangeAspect="1"/>
          </p:cNvPicPr>
          <p:nvPr/>
        </p:nvPicPr>
        <p:blipFill>
          <a:blip r:embed="rId6" cstate="print">
            <a:alphaModFix amt="80000"/>
            <a:extLst>
              <a:ext uri="{28A0092B-C50C-407E-A947-70E740481C1C}">
                <a14:useLocalDpi xmlns:a14="http://schemas.microsoft.com/office/drawing/2010/main"/>
              </a:ext>
            </a:extLst>
          </a:blip>
          <a:stretch>
            <a:fillRect/>
          </a:stretch>
        </p:blipFill>
        <p:spPr>
          <a:xfrm>
            <a:off x="3121000" y="367974"/>
            <a:ext cx="2776092" cy="2723214"/>
          </a:xfrm>
          <a:prstGeom prst="rect">
            <a:avLst/>
          </a:prstGeom>
        </p:spPr>
      </p:pic>
    </p:spTree>
    <p:extLst>
      <p:ext uri="{BB962C8B-B14F-4D97-AF65-F5344CB8AC3E}">
        <p14:creationId xmlns:p14="http://schemas.microsoft.com/office/powerpoint/2010/main" val="25966983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dmin\Dropbox\CUIF &amp; CIS\IF line motif.png"/>
          <p:cNvPicPr/>
          <p:nvPr/>
        </p:nvPicPr>
        <p:blipFill>
          <a:blip r:embed="rId3" cstate="print">
            <a:extLst>
              <a:ext uri="{BEBA8EAE-BF5A-486C-A8C5-ECC9F3942E4B}">
                <a14:imgProps xmlns:a14="http://schemas.microsoft.com/office/drawing/2010/main">
                  <a14:imgLayer r:embed="rId4">
                    <a14:imgEffect>
                      <a14:artisticChalkSketch/>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rot="318207">
            <a:off x="-23368" y="6288237"/>
            <a:ext cx="8853165" cy="349543"/>
          </a:xfrm>
          <a:prstGeom prst="rect">
            <a:avLst/>
          </a:prstGeom>
          <a:noFill/>
          <a:ln>
            <a:noFill/>
          </a:ln>
        </p:spPr>
      </p:pic>
      <p:pic>
        <p:nvPicPr>
          <p:cNvPr id="10" name="Picture 9" descr="C:\Users\Admin\Dropbox\Innovation Forum\PHOTOS AND GRAPHICS\LOGOs\innovation high res.png"/>
          <p:cNvPicPr/>
          <p:nvPr/>
        </p:nvPicPr>
        <p:blipFill rotWithShape="1">
          <a:blip r:embed="rId5"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sp>
        <p:nvSpPr>
          <p:cNvPr id="11"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sp>
        <p:nvSpPr>
          <p:cNvPr id="8" name="TextBox 7"/>
          <p:cNvSpPr txBox="1"/>
          <p:nvPr/>
        </p:nvSpPr>
        <p:spPr>
          <a:xfrm>
            <a:off x="753078" y="1609633"/>
            <a:ext cx="7424389" cy="2862322"/>
          </a:xfrm>
          <a:prstGeom prst="rect">
            <a:avLst/>
          </a:prstGeom>
          <a:noFill/>
        </p:spPr>
        <p:txBody>
          <a:bodyPr wrap="square" rtlCol="0">
            <a:spAutoFit/>
          </a:bodyPr>
          <a:lstStyle/>
          <a:p>
            <a:pPr marL="342900" indent="-342900">
              <a:buFont typeface="Wingdings" charset="2"/>
              <a:buChar char="Ø"/>
            </a:pPr>
            <a:r>
              <a:rPr lang="en-US" sz="2000" dirty="0" smtClean="0"/>
              <a:t>Most of university research is never commercialized: </a:t>
            </a:r>
            <a:r>
              <a:rPr lang="en-GB" sz="2000" dirty="0"/>
              <a:t>70% of University research does not reach or pass Tech Transfer desk (too early, under-capacity, no incentive</a:t>
            </a:r>
            <a:r>
              <a:rPr lang="en-GB" sz="2000" dirty="0" smtClean="0"/>
              <a:t>)</a:t>
            </a:r>
            <a:endParaRPr lang="en-US" sz="2000" dirty="0" smtClean="0"/>
          </a:p>
          <a:p>
            <a:pPr marL="342900" indent="-342900">
              <a:buFont typeface="Wingdings" charset="2"/>
              <a:buChar char="Ø"/>
            </a:pPr>
            <a:r>
              <a:rPr lang="en-US" sz="2000" dirty="0" smtClean="0"/>
              <a:t>Start-ups face many challenges – funding, growth, talent recruitment</a:t>
            </a:r>
          </a:p>
          <a:p>
            <a:pPr marL="342900" indent="-342900">
              <a:buFont typeface="Wingdings" charset="2"/>
              <a:buChar char="Ø"/>
            </a:pPr>
            <a:r>
              <a:rPr lang="en-US" sz="2000" dirty="0" smtClean="0"/>
              <a:t>Academics are not trained to think about commercial potential of their research</a:t>
            </a:r>
          </a:p>
          <a:p>
            <a:pPr marL="342900" indent="-342900">
              <a:buFont typeface="Wingdings" charset="2"/>
              <a:buChar char="Ø"/>
            </a:pPr>
            <a:r>
              <a:rPr lang="en-US" sz="2000" dirty="0" smtClean="0"/>
              <a:t>Limited resources on the part of industry and universities (at least in terms of finding collaborative opportunities)</a:t>
            </a:r>
            <a:endParaRPr lang="en-US" sz="2000" dirty="0"/>
          </a:p>
        </p:txBody>
      </p:sp>
      <p:sp>
        <p:nvSpPr>
          <p:cNvPr id="7" name="Title 1"/>
          <p:cNvSpPr>
            <a:spLocks noGrp="1"/>
          </p:cNvSpPr>
          <p:nvPr>
            <p:ph type="title"/>
          </p:nvPr>
        </p:nvSpPr>
        <p:spPr>
          <a:xfrm>
            <a:off x="457200" y="230334"/>
            <a:ext cx="8018627" cy="1143000"/>
          </a:xfrm>
        </p:spPr>
        <p:txBody>
          <a:bodyPr>
            <a:normAutofit/>
          </a:bodyPr>
          <a:lstStyle/>
          <a:p>
            <a:pPr algn="l"/>
            <a:r>
              <a:rPr lang="en-US" sz="2800" dirty="0" smtClean="0">
                <a:solidFill>
                  <a:schemeClr val="accent5">
                    <a:lumMod val="50000"/>
                  </a:schemeClr>
                </a:solidFill>
              </a:rPr>
              <a:t>Hurdles to innovation</a:t>
            </a:r>
            <a:endParaRPr lang="en-US" sz="2800" dirty="0">
              <a:solidFill>
                <a:schemeClr val="accent5">
                  <a:lumMod val="50000"/>
                </a:schemeClr>
              </a:solidFill>
            </a:endParaRPr>
          </a:p>
        </p:txBody>
      </p:sp>
    </p:spTree>
    <p:extLst>
      <p:ext uri="{BB962C8B-B14F-4D97-AF65-F5344CB8AC3E}">
        <p14:creationId xmlns:p14="http://schemas.microsoft.com/office/powerpoint/2010/main" val="42792264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C:\Users\Admin\Dropbox\CUIF &amp; CIS\IF line motif.png"/>
          <p:cNvPicPr/>
          <p:nvPr/>
        </p:nvPicPr>
        <p:blipFill>
          <a:blip r:embed="rId3" cstate="print">
            <a:extLst>
              <a:ext uri="{BEBA8EAE-BF5A-486C-A8C5-ECC9F3942E4B}">
                <a14:imgProps xmlns:a14="http://schemas.microsoft.com/office/drawing/2010/main">
                  <a14:imgLayer r:embed="rId4">
                    <a14:imgEffect>
                      <a14:artisticChalkSketch/>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rot="318207">
            <a:off x="-23368" y="6288237"/>
            <a:ext cx="8853165" cy="349543"/>
          </a:xfrm>
          <a:prstGeom prst="rect">
            <a:avLst/>
          </a:prstGeom>
          <a:noFill/>
          <a:ln>
            <a:noFill/>
          </a:ln>
        </p:spPr>
      </p:pic>
      <p:pic>
        <p:nvPicPr>
          <p:cNvPr id="10" name="Picture 9" descr="C:\Users\Admin\Dropbox\Innovation Forum\PHOTOS AND GRAPHICS\LOGOs\innovation high res.png"/>
          <p:cNvPicPr/>
          <p:nvPr/>
        </p:nvPicPr>
        <p:blipFill rotWithShape="1">
          <a:blip r:embed="rId5"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sp>
        <p:nvSpPr>
          <p:cNvPr id="11"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sp>
        <p:nvSpPr>
          <p:cNvPr id="7" name="TextBox 6"/>
          <p:cNvSpPr txBox="1"/>
          <p:nvPr/>
        </p:nvSpPr>
        <p:spPr>
          <a:xfrm>
            <a:off x="502052" y="1713115"/>
            <a:ext cx="8032840" cy="1200329"/>
          </a:xfrm>
          <a:prstGeom prst="rect">
            <a:avLst/>
          </a:prstGeom>
          <a:noFill/>
        </p:spPr>
        <p:txBody>
          <a:bodyPr wrap="square" rtlCol="0">
            <a:spAutoFit/>
          </a:bodyPr>
          <a:lstStyle/>
          <a:p>
            <a:r>
              <a:rPr lang="en-US" dirty="0" smtClean="0"/>
              <a:t>Why is relationship with industry important for universities?</a:t>
            </a:r>
          </a:p>
          <a:p>
            <a:r>
              <a:rPr lang="en-US" dirty="0" smtClean="0"/>
              <a:t>-- decrease in research funding</a:t>
            </a:r>
          </a:p>
          <a:p>
            <a:r>
              <a:rPr lang="en-US" dirty="0" smtClean="0"/>
              <a:t>-- increased emphasis by funding bodies on translational research (impact)</a:t>
            </a:r>
          </a:p>
          <a:p>
            <a:r>
              <a:rPr lang="en-US" dirty="0" smtClean="0"/>
              <a:t>-- source of revenue</a:t>
            </a:r>
          </a:p>
        </p:txBody>
      </p:sp>
    </p:spTree>
    <p:extLst>
      <p:ext uri="{BB962C8B-B14F-4D97-AF65-F5344CB8AC3E}">
        <p14:creationId xmlns:p14="http://schemas.microsoft.com/office/powerpoint/2010/main" val="3414146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1832248" cy="732426"/>
          </a:xfrm>
        </p:spPr>
        <p:txBody>
          <a:bodyPr/>
          <a:lstStyle/>
          <a:p>
            <a:r>
              <a:rPr lang="en-GB" dirty="0" smtClean="0"/>
              <a:t>VISION</a:t>
            </a:r>
            <a:endParaRPr lang="en-GB" dirty="0"/>
          </a:p>
        </p:txBody>
      </p:sp>
      <p:sp>
        <p:nvSpPr>
          <p:cNvPr id="3" name="Text Placeholder 2"/>
          <p:cNvSpPr>
            <a:spLocks noGrp="1"/>
          </p:cNvSpPr>
          <p:nvPr>
            <p:ph type="body" idx="1"/>
          </p:nvPr>
        </p:nvSpPr>
        <p:spPr>
          <a:xfrm>
            <a:off x="722313" y="3656266"/>
            <a:ext cx="7772400" cy="750634"/>
          </a:xfrm>
        </p:spPr>
        <p:txBody>
          <a:bodyPr/>
          <a:lstStyle/>
          <a:p>
            <a:r>
              <a:rPr lang="en-GB" b="1" dirty="0" smtClean="0">
                <a:solidFill>
                  <a:srgbClr val="00B050"/>
                </a:solidFill>
              </a:rPr>
              <a:t>TO UNLEASH THE TRANSFORMATIVE POTENTIAL OF SCIENTIFIC ENTREPRENEURSHIP</a:t>
            </a:r>
            <a:endParaRPr lang="en-GB" b="1" dirty="0">
              <a:solidFill>
                <a:srgbClr val="00B050"/>
              </a:solidFill>
            </a:endParaRPr>
          </a:p>
        </p:txBody>
      </p:sp>
      <p:pic>
        <p:nvPicPr>
          <p:cNvPr id="4" name="Picture 3" descr="C:\Users\Admin\Dropbox\Innovation Forum\PHOTOS AND GRAPHICS\LOGOs\innovation high res.png"/>
          <p:cNvPicPr/>
          <p:nvPr/>
        </p:nvPicPr>
        <p:blipFill rotWithShape="1">
          <a:blip r:embed="rId3"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55471" y="749286"/>
            <a:ext cx="2842989" cy="2788836"/>
          </a:xfrm>
          <a:prstGeom prst="rect">
            <a:avLst/>
          </a:prstGeom>
        </p:spPr>
      </p:pic>
      <p:sp>
        <p:nvSpPr>
          <p:cNvPr id="6"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spTree>
    <p:extLst>
      <p:ext uri="{BB962C8B-B14F-4D97-AF65-F5344CB8AC3E}">
        <p14:creationId xmlns:p14="http://schemas.microsoft.com/office/powerpoint/2010/main" val="778023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mISSION</a:t>
            </a:r>
            <a:endParaRPr lang="en-GB" dirty="0"/>
          </a:p>
        </p:txBody>
      </p:sp>
      <p:sp>
        <p:nvSpPr>
          <p:cNvPr id="3" name="Text Placeholder 2"/>
          <p:cNvSpPr>
            <a:spLocks noGrp="1"/>
          </p:cNvSpPr>
          <p:nvPr>
            <p:ph type="body" idx="1"/>
          </p:nvPr>
        </p:nvSpPr>
        <p:spPr>
          <a:xfrm>
            <a:off x="722312" y="2906713"/>
            <a:ext cx="7921653" cy="1500187"/>
          </a:xfrm>
        </p:spPr>
        <p:txBody>
          <a:bodyPr/>
          <a:lstStyle/>
          <a:p>
            <a:r>
              <a:rPr lang="en-GB" b="1" dirty="0" smtClean="0">
                <a:solidFill>
                  <a:srgbClr val="0070C0"/>
                </a:solidFill>
              </a:rPr>
              <a:t>ACCUMULATOR</a:t>
            </a:r>
            <a:r>
              <a:rPr lang="en-GB" b="1" dirty="0" smtClean="0">
                <a:solidFill>
                  <a:srgbClr val="00B050"/>
                </a:solidFill>
              </a:rPr>
              <a:t>, </a:t>
            </a:r>
            <a:r>
              <a:rPr lang="en-GB" b="1" dirty="0" smtClean="0">
                <a:solidFill>
                  <a:srgbClr val="0070C0"/>
                </a:solidFill>
              </a:rPr>
              <a:t>ACCELERATOR</a:t>
            </a:r>
            <a:r>
              <a:rPr lang="en-GB" b="1" dirty="0" smtClean="0">
                <a:solidFill>
                  <a:srgbClr val="00B050"/>
                </a:solidFill>
              </a:rPr>
              <a:t> AND </a:t>
            </a:r>
            <a:r>
              <a:rPr lang="en-GB" b="1" dirty="0" smtClean="0">
                <a:solidFill>
                  <a:srgbClr val="0070C0"/>
                </a:solidFill>
              </a:rPr>
              <a:t>BROKER</a:t>
            </a:r>
            <a:r>
              <a:rPr lang="en-GB" b="1" dirty="0" smtClean="0">
                <a:solidFill>
                  <a:srgbClr val="00B050"/>
                </a:solidFill>
              </a:rPr>
              <a:t> OF </a:t>
            </a:r>
            <a:r>
              <a:rPr lang="en-GB" b="1" u="sng" dirty="0" smtClean="0">
                <a:solidFill>
                  <a:srgbClr val="0070C0"/>
                </a:solidFill>
              </a:rPr>
              <a:t>IDEAS</a:t>
            </a:r>
            <a:r>
              <a:rPr lang="en-GB" b="1" dirty="0" smtClean="0">
                <a:solidFill>
                  <a:srgbClr val="0070C0"/>
                </a:solidFill>
              </a:rPr>
              <a:t> </a:t>
            </a:r>
            <a:r>
              <a:rPr lang="en-GB" b="1" dirty="0" smtClean="0">
                <a:solidFill>
                  <a:srgbClr val="00B050"/>
                </a:solidFill>
              </a:rPr>
              <a:t>AND </a:t>
            </a:r>
            <a:r>
              <a:rPr lang="en-GB" b="1" u="sng" dirty="0" smtClean="0">
                <a:solidFill>
                  <a:srgbClr val="0070C0"/>
                </a:solidFill>
              </a:rPr>
              <a:t>EXPERTISE</a:t>
            </a:r>
            <a:r>
              <a:rPr lang="en-GB" b="1" dirty="0" smtClean="0">
                <a:solidFill>
                  <a:srgbClr val="00B050"/>
                </a:solidFill>
              </a:rPr>
              <a:t>:  CONNECT ENTREPRENEURIAL SCIENTISTS WITH INDUSTRY EXECUTIVES, INVESTORS AND POLICY MAKERS</a:t>
            </a:r>
            <a:endParaRPr lang="en-GB" b="1" dirty="0">
              <a:solidFill>
                <a:srgbClr val="00B050"/>
              </a:solidFill>
            </a:endParaRPr>
          </a:p>
        </p:txBody>
      </p:sp>
      <p:pic>
        <p:nvPicPr>
          <p:cNvPr id="4" name="Picture 3" descr="C:\Users\Admin\Dropbox\Innovation Forum\PHOTOS AND GRAPHICS\LOGOs\innovation high res.png"/>
          <p:cNvPicPr/>
          <p:nvPr/>
        </p:nvPicPr>
        <p:blipFill rotWithShape="1">
          <a:blip r:embed="rId3"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sp>
        <p:nvSpPr>
          <p:cNvPr id="5"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spTree>
    <p:extLst>
      <p:ext uri="{BB962C8B-B14F-4D97-AF65-F5344CB8AC3E}">
        <p14:creationId xmlns:p14="http://schemas.microsoft.com/office/powerpoint/2010/main" val="8821341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ropbox\Innovation Forum\PHOTOS AND GRAPHICS\LOGOs\innovation high res.png"/>
          <p:cNvPicPr/>
          <p:nvPr/>
        </p:nvPicPr>
        <p:blipFill rotWithShape="1">
          <a:blip r:embed="rId3"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pic>
        <p:nvPicPr>
          <p:cNvPr id="10" name="Picture 9" descr="C:\Users\Admin\Dropbox\Innovation Forum\PHOTOS AND GRAPHICS\LOGOs\innovation high res.png"/>
          <p:cNvPicPr/>
          <p:nvPr/>
        </p:nvPicPr>
        <p:blipFill rotWithShape="1">
          <a:blip r:embed="rId3" cstate="print">
            <a:extLst>
              <a:ext uri="{28A0092B-C50C-407E-A947-70E740481C1C}">
                <a14:useLocalDpi xmlns:a14="http://schemas.microsoft.com/office/drawing/2010/main"/>
              </a:ext>
            </a:extLst>
          </a:blip>
          <a:srcRect/>
          <a:stretch/>
        </p:blipFill>
        <p:spPr bwMode="auto">
          <a:xfrm rot="462877">
            <a:off x="3510613" y="2293040"/>
            <a:ext cx="2684625" cy="3002759"/>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2938483" y="1338652"/>
            <a:ext cx="3617731" cy="461665"/>
          </a:xfrm>
          <a:prstGeom prst="rect">
            <a:avLst/>
          </a:prstGeom>
        </p:spPr>
        <p:txBody>
          <a:bodyPr wrap="square">
            <a:spAutoFit/>
          </a:bodyPr>
          <a:lstStyle/>
          <a:p>
            <a:pPr algn="ctr"/>
            <a:r>
              <a:rPr lang="en-GB" sz="2400" dirty="0" smtClean="0">
                <a:solidFill>
                  <a:srgbClr val="0070C0"/>
                </a:solidFill>
                <a:latin typeface="+mj-lt"/>
              </a:rPr>
              <a:t>What do we do?</a:t>
            </a:r>
            <a:endParaRPr lang="en-GB" sz="2400" dirty="0">
              <a:solidFill>
                <a:srgbClr val="0070C0"/>
              </a:solidFill>
              <a:latin typeface="+mj-lt"/>
            </a:endParaRPr>
          </a:p>
        </p:txBody>
      </p:sp>
      <p:sp>
        <p:nvSpPr>
          <p:cNvPr id="14" name="TextBox 13"/>
          <p:cNvSpPr txBox="1"/>
          <p:nvPr/>
        </p:nvSpPr>
        <p:spPr>
          <a:xfrm>
            <a:off x="872697" y="1928802"/>
            <a:ext cx="3608680" cy="1200328"/>
          </a:xfrm>
          <a:prstGeom prst="rect">
            <a:avLst/>
          </a:prstGeom>
          <a:noFill/>
        </p:spPr>
        <p:txBody>
          <a:bodyPr wrap="none" rtlCol="0">
            <a:spAutoFit/>
          </a:bodyPr>
          <a:lstStyle/>
          <a:p>
            <a:pPr>
              <a:buClr>
                <a:srgbClr val="00B050"/>
              </a:buClr>
            </a:pPr>
            <a:r>
              <a:rPr lang="en-GB" sz="2400" b="1" dirty="0" smtClean="0">
                <a:solidFill>
                  <a:srgbClr val="D6D218"/>
                </a:solidFill>
                <a:latin typeface="+mj-lt"/>
              </a:rPr>
              <a:t>Skills Development</a:t>
            </a:r>
          </a:p>
          <a:p>
            <a:pPr marL="285750" indent="-285750">
              <a:buClr>
                <a:srgbClr val="C2C300"/>
              </a:buClr>
              <a:buSzPct val="55000"/>
              <a:buFont typeface="Calibri" panose="020F0502020204030204" pitchFamily="34" charset="0"/>
              <a:buChar char="∆"/>
            </a:pPr>
            <a:r>
              <a:rPr lang="en-GB" sz="1600" dirty="0" smtClean="0">
                <a:latin typeface="+mj-lt"/>
              </a:rPr>
              <a:t>Innovation Leader Conference (ILC15) </a:t>
            </a:r>
          </a:p>
          <a:p>
            <a:pPr marL="285750" indent="-285750">
              <a:buClr>
                <a:srgbClr val="C2C300"/>
              </a:buClr>
              <a:buSzPct val="55000"/>
              <a:buFontTx/>
              <a:buChar char="∆"/>
            </a:pPr>
            <a:r>
              <a:rPr lang="en-GB" sz="1600" dirty="0" smtClean="0">
                <a:latin typeface="+mj-lt"/>
              </a:rPr>
              <a:t>Workshops (e.g. IP)</a:t>
            </a:r>
          </a:p>
          <a:p>
            <a:pPr marL="285750" indent="-285750">
              <a:buClr>
                <a:srgbClr val="C2C300"/>
              </a:buClr>
              <a:buSzPct val="55000"/>
              <a:buFontTx/>
              <a:buChar char="∆"/>
            </a:pPr>
            <a:r>
              <a:rPr lang="en-GB" sz="1600" dirty="0" smtClean="0">
                <a:latin typeface="+mj-lt"/>
              </a:rPr>
              <a:t>Seminars</a:t>
            </a:r>
          </a:p>
        </p:txBody>
      </p:sp>
      <p:sp>
        <p:nvSpPr>
          <p:cNvPr id="15" name="TextBox 14"/>
          <p:cNvSpPr txBox="1"/>
          <p:nvPr/>
        </p:nvSpPr>
        <p:spPr>
          <a:xfrm>
            <a:off x="6057906" y="3571876"/>
            <a:ext cx="2871812" cy="1323439"/>
          </a:xfrm>
          <a:prstGeom prst="rect">
            <a:avLst/>
          </a:prstGeom>
          <a:noFill/>
        </p:spPr>
        <p:txBody>
          <a:bodyPr wrap="none" rtlCol="0">
            <a:spAutoFit/>
          </a:bodyPr>
          <a:lstStyle/>
          <a:p>
            <a:pPr>
              <a:buClr>
                <a:srgbClr val="0070C0"/>
              </a:buClr>
            </a:pPr>
            <a:r>
              <a:rPr lang="en-GB" sz="2400" b="1" dirty="0" smtClean="0">
                <a:solidFill>
                  <a:srgbClr val="0070C0"/>
                </a:solidFill>
                <a:latin typeface="+mj-lt"/>
              </a:rPr>
              <a:t>Facilitating </a:t>
            </a:r>
          </a:p>
          <a:p>
            <a:pPr>
              <a:buClr>
                <a:srgbClr val="0070C0"/>
              </a:buClr>
            </a:pPr>
            <a:r>
              <a:rPr lang="en-GB" sz="2400" b="1" dirty="0" smtClean="0">
                <a:solidFill>
                  <a:srgbClr val="0070C0"/>
                </a:solidFill>
                <a:latin typeface="+mj-lt"/>
              </a:rPr>
              <a:t>Investments</a:t>
            </a:r>
          </a:p>
          <a:p>
            <a:pPr marL="285750" indent="-285750">
              <a:buClr>
                <a:srgbClr val="0070C0"/>
              </a:buClr>
              <a:buSzPct val="55000"/>
              <a:buFont typeface="Arial Rounded MT Bold" panose="020F0704030504030204" pitchFamily="34" charset="0"/>
              <a:buChar char="∆"/>
            </a:pPr>
            <a:r>
              <a:rPr lang="en-GB" sz="1600" dirty="0" smtClean="0">
                <a:latin typeface="+mj-lt"/>
              </a:rPr>
              <a:t>IF Business Idea Competition</a:t>
            </a:r>
          </a:p>
          <a:p>
            <a:pPr marL="285750" indent="-285750">
              <a:buClr>
                <a:srgbClr val="0070C0"/>
              </a:buClr>
              <a:buSzPct val="55000"/>
              <a:buFont typeface="Arial Rounded MT Bold" panose="020F0704030504030204" pitchFamily="34" charset="0"/>
              <a:buChar char="∆"/>
            </a:pPr>
            <a:r>
              <a:rPr lang="en-GB" sz="1600" dirty="0" smtClean="0"/>
              <a:t>IF Investor Day</a:t>
            </a:r>
          </a:p>
        </p:txBody>
      </p:sp>
      <p:sp>
        <p:nvSpPr>
          <p:cNvPr id="18" name="TextBox 17"/>
          <p:cNvSpPr txBox="1"/>
          <p:nvPr/>
        </p:nvSpPr>
        <p:spPr>
          <a:xfrm>
            <a:off x="872695" y="4625776"/>
            <a:ext cx="3697422" cy="1446550"/>
          </a:xfrm>
          <a:prstGeom prst="rect">
            <a:avLst/>
          </a:prstGeom>
          <a:noFill/>
        </p:spPr>
        <p:txBody>
          <a:bodyPr wrap="none" rtlCol="0">
            <a:spAutoFit/>
          </a:bodyPr>
          <a:lstStyle/>
          <a:p>
            <a:pPr>
              <a:buClr>
                <a:srgbClr val="00B050"/>
              </a:buClr>
            </a:pPr>
            <a:r>
              <a:rPr lang="en-GB" sz="2400" b="1" dirty="0" smtClean="0">
                <a:solidFill>
                  <a:srgbClr val="00B050"/>
                </a:solidFill>
                <a:latin typeface="+mj-lt"/>
              </a:rPr>
              <a:t>Moving Ideas Forward </a:t>
            </a:r>
          </a:p>
          <a:p>
            <a:pPr marL="285750" indent="-285750">
              <a:buClr>
                <a:srgbClr val="00B050"/>
              </a:buClr>
              <a:buSzPct val="55000"/>
              <a:buFont typeface="Calibri" panose="020F0502020204030204" pitchFamily="34" charset="0"/>
              <a:buChar char="∆"/>
            </a:pPr>
            <a:r>
              <a:rPr lang="en-GB" sz="1600" dirty="0" smtClean="0"/>
              <a:t>Innovation Leader Conference (ILC15)  </a:t>
            </a:r>
          </a:p>
          <a:p>
            <a:pPr marL="285750" indent="-285750">
              <a:buClr>
                <a:srgbClr val="00B050"/>
              </a:buClr>
              <a:buSzPct val="55000"/>
              <a:buFontTx/>
              <a:buChar char="∆"/>
            </a:pPr>
            <a:r>
              <a:rPr lang="en-GB" sz="1600" dirty="0" smtClean="0"/>
              <a:t>IF Business Idea Competition</a:t>
            </a:r>
          </a:p>
          <a:p>
            <a:pPr marL="285750" indent="-285750">
              <a:buClr>
                <a:srgbClr val="00B050"/>
              </a:buClr>
              <a:buSzPct val="55000"/>
              <a:buFontTx/>
              <a:buChar char="∆"/>
            </a:pPr>
            <a:r>
              <a:rPr lang="en-GB" sz="1600" dirty="0" smtClean="0"/>
              <a:t>Networking</a:t>
            </a:r>
          </a:p>
          <a:p>
            <a:pPr marL="285750" indent="-285750">
              <a:buClr>
                <a:srgbClr val="00B050"/>
              </a:buClr>
              <a:buSzPct val="55000"/>
              <a:buFont typeface="Calibri" panose="020F0502020204030204" pitchFamily="34" charset="0"/>
              <a:buChar char="∆"/>
            </a:pPr>
            <a:endParaRPr lang="en-GB" sz="1600" dirty="0" smtClean="0">
              <a:latin typeface="+mj-lt"/>
            </a:endParaRPr>
          </a:p>
        </p:txBody>
      </p:sp>
      <p:sp>
        <p:nvSpPr>
          <p:cNvPr id="9"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sp>
        <p:nvSpPr>
          <p:cNvPr id="11" name="Title 1"/>
          <p:cNvSpPr>
            <a:spLocks noGrp="1"/>
          </p:cNvSpPr>
          <p:nvPr>
            <p:ph type="title"/>
          </p:nvPr>
        </p:nvSpPr>
        <p:spPr>
          <a:xfrm>
            <a:off x="457200" y="230334"/>
            <a:ext cx="7409365" cy="1143000"/>
          </a:xfrm>
        </p:spPr>
        <p:txBody>
          <a:bodyPr>
            <a:normAutofit/>
          </a:bodyPr>
          <a:lstStyle/>
          <a:p>
            <a:pPr algn="l"/>
            <a:r>
              <a:rPr lang="en-US" sz="2800" dirty="0" smtClean="0">
                <a:solidFill>
                  <a:schemeClr val="accent5">
                    <a:lumMod val="50000"/>
                  </a:schemeClr>
                </a:solidFill>
              </a:rPr>
              <a:t>An accelerator for high-tech start-up</a:t>
            </a:r>
            <a:endParaRPr lang="en-US" sz="2800" dirty="0">
              <a:solidFill>
                <a:schemeClr val="accent5">
                  <a:lumMod val="50000"/>
                </a:schemeClr>
              </a:solidFill>
            </a:endParaRPr>
          </a:p>
        </p:txBody>
      </p:sp>
    </p:spTree>
    <p:extLst>
      <p:ext uri="{BB962C8B-B14F-4D97-AF65-F5344CB8AC3E}">
        <p14:creationId xmlns:p14="http://schemas.microsoft.com/office/powerpoint/2010/main" val="13636732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ropbox\Innovation Forum\PHOTOS AND GRAPHICS\LOGOs\innovation high res.png"/>
          <p:cNvPicPr/>
          <p:nvPr/>
        </p:nvPicPr>
        <p:blipFill rotWithShape="1">
          <a:blip r:embed="rId3"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pic>
        <p:nvPicPr>
          <p:cNvPr id="10" name="Picture 9" descr="C:\Users\Admin\Dropbox\Innovation Forum\PHOTOS AND GRAPHICS\LOGOs\innovation high res.png"/>
          <p:cNvPicPr/>
          <p:nvPr/>
        </p:nvPicPr>
        <p:blipFill rotWithShape="1">
          <a:blip r:embed="rId3" cstate="print">
            <a:extLst>
              <a:ext uri="{28A0092B-C50C-407E-A947-70E740481C1C}">
                <a14:useLocalDpi xmlns:a14="http://schemas.microsoft.com/office/drawing/2010/main"/>
              </a:ext>
            </a:extLst>
          </a:blip>
          <a:srcRect/>
          <a:stretch/>
        </p:blipFill>
        <p:spPr bwMode="auto">
          <a:xfrm rot="462877">
            <a:off x="3510613" y="2293040"/>
            <a:ext cx="2684625" cy="3002759"/>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2938483" y="1338652"/>
            <a:ext cx="3617731" cy="461665"/>
          </a:xfrm>
          <a:prstGeom prst="rect">
            <a:avLst/>
          </a:prstGeom>
        </p:spPr>
        <p:txBody>
          <a:bodyPr wrap="square">
            <a:spAutoFit/>
          </a:bodyPr>
          <a:lstStyle/>
          <a:p>
            <a:pPr algn="ctr"/>
            <a:r>
              <a:rPr lang="en-GB" sz="2400" dirty="0" smtClean="0">
                <a:solidFill>
                  <a:srgbClr val="0070C0"/>
                </a:solidFill>
                <a:latin typeface="+mj-lt"/>
              </a:rPr>
              <a:t>What do we do?</a:t>
            </a:r>
            <a:endParaRPr lang="en-GB" sz="2400" dirty="0">
              <a:solidFill>
                <a:srgbClr val="0070C0"/>
              </a:solidFill>
              <a:latin typeface="+mj-lt"/>
            </a:endParaRPr>
          </a:p>
        </p:txBody>
      </p:sp>
      <p:sp>
        <p:nvSpPr>
          <p:cNvPr id="14" name="TextBox 13"/>
          <p:cNvSpPr txBox="1"/>
          <p:nvPr/>
        </p:nvSpPr>
        <p:spPr>
          <a:xfrm>
            <a:off x="872697" y="1928802"/>
            <a:ext cx="3659976" cy="1200328"/>
          </a:xfrm>
          <a:prstGeom prst="rect">
            <a:avLst/>
          </a:prstGeom>
          <a:noFill/>
        </p:spPr>
        <p:txBody>
          <a:bodyPr wrap="none" rtlCol="0">
            <a:spAutoFit/>
          </a:bodyPr>
          <a:lstStyle/>
          <a:p>
            <a:pPr>
              <a:buClr>
                <a:srgbClr val="00B050"/>
              </a:buClr>
            </a:pPr>
            <a:r>
              <a:rPr lang="en-GB" sz="2400" b="1" dirty="0" smtClean="0">
                <a:solidFill>
                  <a:srgbClr val="D6D218"/>
                </a:solidFill>
                <a:latin typeface="+mj-lt"/>
              </a:rPr>
              <a:t>Skills Development</a:t>
            </a:r>
          </a:p>
          <a:p>
            <a:pPr marL="285750" indent="-285750">
              <a:buClr>
                <a:srgbClr val="C2C300"/>
              </a:buClr>
              <a:buSzPct val="55000"/>
              <a:buFont typeface="Calibri" panose="020F0502020204030204" pitchFamily="34" charset="0"/>
              <a:buChar char="∆"/>
            </a:pPr>
            <a:r>
              <a:rPr lang="en-GB" sz="1600" b="1" dirty="0" smtClean="0">
                <a:solidFill>
                  <a:srgbClr val="FF0000"/>
                </a:solidFill>
                <a:latin typeface="+mj-lt"/>
              </a:rPr>
              <a:t>Innovation Leader Conference (ILC15) </a:t>
            </a:r>
          </a:p>
          <a:p>
            <a:pPr marL="285750" indent="-285750">
              <a:buClr>
                <a:srgbClr val="C2C300"/>
              </a:buClr>
              <a:buSzPct val="55000"/>
              <a:buFontTx/>
              <a:buChar char="∆"/>
            </a:pPr>
            <a:r>
              <a:rPr lang="en-GB" sz="1600" b="1" dirty="0" smtClean="0">
                <a:solidFill>
                  <a:srgbClr val="FF0000"/>
                </a:solidFill>
                <a:latin typeface="+mj-lt"/>
              </a:rPr>
              <a:t>Workshops (e.g. IP)</a:t>
            </a:r>
          </a:p>
          <a:p>
            <a:pPr marL="285750" indent="-285750">
              <a:buClr>
                <a:srgbClr val="C2C300"/>
              </a:buClr>
              <a:buSzPct val="55000"/>
              <a:buFontTx/>
              <a:buChar char="∆"/>
            </a:pPr>
            <a:r>
              <a:rPr lang="en-GB" sz="1600" b="1" dirty="0" smtClean="0">
                <a:solidFill>
                  <a:srgbClr val="FF0000"/>
                </a:solidFill>
                <a:latin typeface="+mj-lt"/>
              </a:rPr>
              <a:t>Seminars</a:t>
            </a:r>
          </a:p>
        </p:txBody>
      </p:sp>
      <p:sp>
        <p:nvSpPr>
          <p:cNvPr id="15" name="TextBox 14"/>
          <p:cNvSpPr txBox="1"/>
          <p:nvPr/>
        </p:nvSpPr>
        <p:spPr>
          <a:xfrm>
            <a:off x="6057906" y="3571876"/>
            <a:ext cx="2871812" cy="1323439"/>
          </a:xfrm>
          <a:prstGeom prst="rect">
            <a:avLst/>
          </a:prstGeom>
          <a:noFill/>
        </p:spPr>
        <p:txBody>
          <a:bodyPr wrap="none" rtlCol="0">
            <a:spAutoFit/>
          </a:bodyPr>
          <a:lstStyle/>
          <a:p>
            <a:pPr>
              <a:buClr>
                <a:srgbClr val="0070C0"/>
              </a:buClr>
            </a:pPr>
            <a:r>
              <a:rPr lang="en-GB" sz="2400" b="1" dirty="0" smtClean="0">
                <a:solidFill>
                  <a:srgbClr val="0070C0"/>
                </a:solidFill>
                <a:latin typeface="+mj-lt"/>
              </a:rPr>
              <a:t>Facilitating </a:t>
            </a:r>
          </a:p>
          <a:p>
            <a:pPr>
              <a:buClr>
                <a:srgbClr val="0070C0"/>
              </a:buClr>
            </a:pPr>
            <a:r>
              <a:rPr lang="en-GB" sz="2400" b="1" dirty="0" smtClean="0">
                <a:solidFill>
                  <a:srgbClr val="0070C0"/>
                </a:solidFill>
                <a:latin typeface="+mj-lt"/>
              </a:rPr>
              <a:t>Investments</a:t>
            </a:r>
          </a:p>
          <a:p>
            <a:pPr marL="285750" indent="-285750">
              <a:buClr>
                <a:srgbClr val="0070C0"/>
              </a:buClr>
              <a:buSzPct val="55000"/>
              <a:buFont typeface="Arial Rounded MT Bold" panose="020F0704030504030204" pitchFamily="34" charset="0"/>
              <a:buChar char="∆"/>
            </a:pPr>
            <a:r>
              <a:rPr lang="en-GB" sz="1600" dirty="0" smtClean="0">
                <a:latin typeface="+mj-lt"/>
              </a:rPr>
              <a:t>IF Business Idea Competition</a:t>
            </a:r>
          </a:p>
          <a:p>
            <a:pPr marL="285750" indent="-285750">
              <a:buClr>
                <a:srgbClr val="0070C0"/>
              </a:buClr>
              <a:buSzPct val="55000"/>
              <a:buFont typeface="Arial Rounded MT Bold" panose="020F0704030504030204" pitchFamily="34" charset="0"/>
              <a:buChar char="∆"/>
            </a:pPr>
            <a:r>
              <a:rPr lang="en-GB" sz="1600" dirty="0" smtClean="0"/>
              <a:t>IF Investor Day</a:t>
            </a:r>
          </a:p>
        </p:txBody>
      </p:sp>
      <p:sp>
        <p:nvSpPr>
          <p:cNvPr id="18" name="TextBox 17"/>
          <p:cNvSpPr txBox="1"/>
          <p:nvPr/>
        </p:nvSpPr>
        <p:spPr>
          <a:xfrm>
            <a:off x="872695" y="4625776"/>
            <a:ext cx="3697422" cy="1446550"/>
          </a:xfrm>
          <a:prstGeom prst="rect">
            <a:avLst/>
          </a:prstGeom>
          <a:noFill/>
        </p:spPr>
        <p:txBody>
          <a:bodyPr wrap="none" rtlCol="0">
            <a:spAutoFit/>
          </a:bodyPr>
          <a:lstStyle/>
          <a:p>
            <a:pPr>
              <a:buClr>
                <a:srgbClr val="00B050"/>
              </a:buClr>
            </a:pPr>
            <a:r>
              <a:rPr lang="en-GB" sz="2400" b="1" dirty="0" smtClean="0">
                <a:solidFill>
                  <a:srgbClr val="00B050"/>
                </a:solidFill>
                <a:latin typeface="+mj-lt"/>
              </a:rPr>
              <a:t>Moving Ideas Forward </a:t>
            </a:r>
          </a:p>
          <a:p>
            <a:pPr marL="285750" indent="-285750">
              <a:buClr>
                <a:srgbClr val="00B050"/>
              </a:buClr>
              <a:buSzPct val="55000"/>
              <a:buFont typeface="Calibri" panose="020F0502020204030204" pitchFamily="34" charset="0"/>
              <a:buChar char="∆"/>
            </a:pPr>
            <a:r>
              <a:rPr lang="en-GB" sz="1600" dirty="0" smtClean="0"/>
              <a:t>Innovation Leader Conference (ILC15)  </a:t>
            </a:r>
          </a:p>
          <a:p>
            <a:pPr marL="285750" indent="-285750">
              <a:buClr>
                <a:srgbClr val="00B050"/>
              </a:buClr>
              <a:buSzPct val="55000"/>
              <a:buFontTx/>
              <a:buChar char="∆"/>
            </a:pPr>
            <a:r>
              <a:rPr lang="en-GB" sz="1600" dirty="0" smtClean="0"/>
              <a:t>IF Business Idea Competition</a:t>
            </a:r>
          </a:p>
          <a:p>
            <a:pPr marL="285750" indent="-285750">
              <a:buClr>
                <a:srgbClr val="00B050"/>
              </a:buClr>
              <a:buSzPct val="55000"/>
              <a:buFontTx/>
              <a:buChar char="∆"/>
            </a:pPr>
            <a:r>
              <a:rPr lang="en-GB" sz="1600" b="1" dirty="0" smtClean="0">
                <a:solidFill>
                  <a:srgbClr val="FF0000"/>
                </a:solidFill>
              </a:rPr>
              <a:t>Networking</a:t>
            </a:r>
          </a:p>
          <a:p>
            <a:pPr marL="285750" indent="-285750">
              <a:buClr>
                <a:srgbClr val="00B050"/>
              </a:buClr>
              <a:buSzPct val="55000"/>
              <a:buFont typeface="Calibri" panose="020F0502020204030204" pitchFamily="34" charset="0"/>
              <a:buChar char="∆"/>
            </a:pPr>
            <a:endParaRPr lang="en-GB" sz="1600" dirty="0" smtClean="0">
              <a:latin typeface="+mj-lt"/>
            </a:endParaRPr>
          </a:p>
        </p:txBody>
      </p:sp>
      <p:sp>
        <p:nvSpPr>
          <p:cNvPr id="9"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sp>
        <p:nvSpPr>
          <p:cNvPr id="11" name="Title 1"/>
          <p:cNvSpPr>
            <a:spLocks noGrp="1"/>
          </p:cNvSpPr>
          <p:nvPr>
            <p:ph type="title"/>
          </p:nvPr>
        </p:nvSpPr>
        <p:spPr>
          <a:xfrm>
            <a:off x="457200" y="230334"/>
            <a:ext cx="7409365" cy="1143000"/>
          </a:xfrm>
        </p:spPr>
        <p:txBody>
          <a:bodyPr>
            <a:normAutofit/>
          </a:bodyPr>
          <a:lstStyle/>
          <a:p>
            <a:pPr algn="l"/>
            <a:r>
              <a:rPr lang="en-US" sz="2800" dirty="0" smtClean="0">
                <a:solidFill>
                  <a:schemeClr val="accent5">
                    <a:lumMod val="50000"/>
                  </a:schemeClr>
                </a:solidFill>
              </a:rPr>
              <a:t>An accelerator for high-tech start-up</a:t>
            </a:r>
            <a:endParaRPr lang="en-US" sz="2800" dirty="0">
              <a:solidFill>
                <a:schemeClr val="accent5">
                  <a:lumMod val="50000"/>
                </a:schemeClr>
              </a:solidFill>
            </a:endParaRPr>
          </a:p>
        </p:txBody>
      </p:sp>
    </p:spTree>
    <p:extLst>
      <p:ext uri="{BB962C8B-B14F-4D97-AF65-F5344CB8AC3E}">
        <p14:creationId xmlns:p14="http://schemas.microsoft.com/office/powerpoint/2010/main" val="19593843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ropbox\Innovation Forum\PHOTOS AND GRAPHICS\LOGOs\innovation high res.png"/>
          <p:cNvPicPr/>
          <p:nvPr/>
        </p:nvPicPr>
        <p:blipFill rotWithShape="1">
          <a:blip r:embed="rId3"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sp>
        <p:nvSpPr>
          <p:cNvPr id="9"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pic>
        <p:nvPicPr>
          <p:cNvPr id="11" name="Picture 10" descr="266A5263.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73261" y="2697749"/>
            <a:ext cx="2978474" cy="1985650"/>
          </a:xfrm>
          <a:prstGeom prst="rect">
            <a:avLst/>
          </a:prstGeom>
        </p:spPr>
      </p:pic>
      <p:pic>
        <p:nvPicPr>
          <p:cNvPr id="2" name="Picture 1" descr="IMG_5970.jpe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47974" y="2697749"/>
            <a:ext cx="2978474" cy="1985650"/>
          </a:xfrm>
          <a:prstGeom prst="rect">
            <a:avLst/>
          </a:prstGeom>
        </p:spPr>
      </p:pic>
      <p:pic>
        <p:nvPicPr>
          <p:cNvPr id="3" name="Picture 2" descr="IMG_5879.jpe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47974" y="4774659"/>
            <a:ext cx="2978474" cy="1985650"/>
          </a:xfrm>
          <a:prstGeom prst="rect">
            <a:avLst/>
          </a:prstGeom>
        </p:spPr>
      </p:pic>
      <p:pic>
        <p:nvPicPr>
          <p:cNvPr id="5" name="Picture 4" descr="IMG_5953.jpe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73261" y="4774659"/>
            <a:ext cx="2978474" cy="1985649"/>
          </a:xfrm>
          <a:prstGeom prst="rect">
            <a:avLst/>
          </a:prstGeom>
        </p:spPr>
      </p:pic>
      <p:sp>
        <p:nvSpPr>
          <p:cNvPr id="6" name="TextBox 5"/>
          <p:cNvSpPr txBox="1"/>
          <p:nvPr/>
        </p:nvSpPr>
        <p:spPr>
          <a:xfrm>
            <a:off x="620188" y="353206"/>
            <a:ext cx="7767047" cy="2246769"/>
          </a:xfrm>
          <a:prstGeom prst="rect">
            <a:avLst/>
          </a:prstGeom>
          <a:noFill/>
        </p:spPr>
        <p:txBody>
          <a:bodyPr wrap="square" rtlCol="0">
            <a:spAutoFit/>
          </a:bodyPr>
          <a:lstStyle/>
          <a:p>
            <a:pPr marL="342900" indent="-342900">
              <a:buFont typeface="Wingdings" charset="2"/>
              <a:buChar char="Ø"/>
            </a:pPr>
            <a:r>
              <a:rPr lang="en-US" sz="2000" dirty="0" smtClean="0"/>
              <a:t>Networking: key to innovative collaborations</a:t>
            </a:r>
          </a:p>
          <a:p>
            <a:pPr marL="342900" indent="-342900">
              <a:buFont typeface="Wingdings" charset="2"/>
              <a:buChar char="Ø"/>
            </a:pPr>
            <a:r>
              <a:rPr lang="en-US" sz="2000" dirty="0" smtClean="0"/>
              <a:t>Training for young researchers: learn from industry leaders</a:t>
            </a:r>
          </a:p>
          <a:p>
            <a:pPr marL="342900" indent="-342900">
              <a:buFont typeface="Wingdings" charset="2"/>
              <a:buChar char="Ø"/>
            </a:pPr>
            <a:r>
              <a:rPr lang="en-US" sz="2000" dirty="0" smtClean="0"/>
              <a:t>Opportunity to talk about your research to industry</a:t>
            </a:r>
          </a:p>
          <a:p>
            <a:pPr marL="342900" indent="-342900">
              <a:buFont typeface="Wingdings" charset="2"/>
              <a:buChar char="Ø"/>
            </a:pPr>
            <a:r>
              <a:rPr lang="en-US" sz="2000" dirty="0" smtClean="0"/>
              <a:t>Job opportunities</a:t>
            </a:r>
          </a:p>
          <a:p>
            <a:pPr marL="342900" indent="-342900">
              <a:buFont typeface="Wingdings" charset="2"/>
              <a:buChar char="Ø"/>
            </a:pPr>
            <a:endParaRPr lang="en-US" sz="2000" dirty="0"/>
          </a:p>
          <a:p>
            <a:r>
              <a:rPr lang="en-US" sz="2000" dirty="0" smtClean="0"/>
              <a:t>For start-ups</a:t>
            </a:r>
          </a:p>
          <a:p>
            <a:pPr marL="342900" indent="-342900">
              <a:buFont typeface="Wingdings" charset="2"/>
              <a:buChar char="Ø"/>
            </a:pPr>
            <a:r>
              <a:rPr lang="en-US" sz="2000" dirty="0" smtClean="0"/>
              <a:t>Opportunity to engage with </a:t>
            </a:r>
            <a:r>
              <a:rPr lang="en-US" sz="2000" dirty="0" err="1" smtClean="0"/>
              <a:t>pharma</a:t>
            </a:r>
            <a:r>
              <a:rPr lang="en-US" sz="2000" dirty="0" smtClean="0"/>
              <a:t>, investors, and other start-ups</a:t>
            </a:r>
            <a:endParaRPr lang="en-US" sz="2000" dirty="0"/>
          </a:p>
        </p:txBody>
      </p:sp>
    </p:spTree>
    <p:extLst>
      <p:ext uri="{BB962C8B-B14F-4D97-AF65-F5344CB8AC3E}">
        <p14:creationId xmlns:p14="http://schemas.microsoft.com/office/powerpoint/2010/main" val="28468499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ropbox\Innovation Forum\PHOTOS AND GRAPHICS\LOGOs\innovation high res.png"/>
          <p:cNvPicPr/>
          <p:nvPr/>
        </p:nvPicPr>
        <p:blipFill rotWithShape="1">
          <a:blip r:embed="rId3"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pic>
        <p:nvPicPr>
          <p:cNvPr id="10" name="Picture 9" descr="C:\Users\Admin\Dropbox\Innovation Forum\PHOTOS AND GRAPHICS\LOGOs\innovation high res.png"/>
          <p:cNvPicPr/>
          <p:nvPr/>
        </p:nvPicPr>
        <p:blipFill rotWithShape="1">
          <a:blip r:embed="rId3" cstate="print">
            <a:extLst>
              <a:ext uri="{28A0092B-C50C-407E-A947-70E740481C1C}">
                <a14:useLocalDpi xmlns:a14="http://schemas.microsoft.com/office/drawing/2010/main"/>
              </a:ext>
            </a:extLst>
          </a:blip>
          <a:srcRect/>
          <a:stretch/>
        </p:blipFill>
        <p:spPr bwMode="auto">
          <a:xfrm rot="462877">
            <a:off x="3510613" y="2293040"/>
            <a:ext cx="2684625" cy="3002759"/>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2938483" y="1338652"/>
            <a:ext cx="3617731" cy="461665"/>
          </a:xfrm>
          <a:prstGeom prst="rect">
            <a:avLst/>
          </a:prstGeom>
        </p:spPr>
        <p:txBody>
          <a:bodyPr wrap="square">
            <a:spAutoFit/>
          </a:bodyPr>
          <a:lstStyle/>
          <a:p>
            <a:pPr algn="ctr"/>
            <a:r>
              <a:rPr lang="en-GB" sz="2400" dirty="0" smtClean="0">
                <a:solidFill>
                  <a:srgbClr val="0070C0"/>
                </a:solidFill>
                <a:latin typeface="+mj-lt"/>
              </a:rPr>
              <a:t>What do we do?</a:t>
            </a:r>
            <a:endParaRPr lang="en-GB" sz="2400" dirty="0">
              <a:solidFill>
                <a:srgbClr val="0070C0"/>
              </a:solidFill>
              <a:latin typeface="+mj-lt"/>
            </a:endParaRPr>
          </a:p>
        </p:txBody>
      </p:sp>
      <p:sp>
        <p:nvSpPr>
          <p:cNvPr id="14" name="TextBox 13"/>
          <p:cNvSpPr txBox="1"/>
          <p:nvPr/>
        </p:nvSpPr>
        <p:spPr>
          <a:xfrm>
            <a:off x="872697" y="1928802"/>
            <a:ext cx="3608680" cy="1200328"/>
          </a:xfrm>
          <a:prstGeom prst="rect">
            <a:avLst/>
          </a:prstGeom>
          <a:noFill/>
        </p:spPr>
        <p:txBody>
          <a:bodyPr wrap="none" rtlCol="0">
            <a:spAutoFit/>
          </a:bodyPr>
          <a:lstStyle/>
          <a:p>
            <a:pPr>
              <a:buClr>
                <a:srgbClr val="00B050"/>
              </a:buClr>
            </a:pPr>
            <a:r>
              <a:rPr lang="en-GB" sz="2400" b="1" dirty="0" smtClean="0">
                <a:solidFill>
                  <a:srgbClr val="D6D218"/>
                </a:solidFill>
                <a:latin typeface="+mj-lt"/>
              </a:rPr>
              <a:t>Skills Development</a:t>
            </a:r>
          </a:p>
          <a:p>
            <a:pPr marL="285750" indent="-285750">
              <a:buClr>
                <a:srgbClr val="C2C300"/>
              </a:buClr>
              <a:buSzPct val="55000"/>
              <a:buFont typeface="Calibri" panose="020F0502020204030204" pitchFamily="34" charset="0"/>
              <a:buChar char="∆"/>
            </a:pPr>
            <a:r>
              <a:rPr lang="en-GB" sz="1600" dirty="0" smtClean="0">
                <a:latin typeface="+mj-lt"/>
              </a:rPr>
              <a:t>Innovation Leader Conference (ILC15) </a:t>
            </a:r>
          </a:p>
          <a:p>
            <a:pPr marL="285750" indent="-285750">
              <a:buClr>
                <a:srgbClr val="C2C300"/>
              </a:buClr>
              <a:buSzPct val="55000"/>
              <a:buFontTx/>
              <a:buChar char="∆"/>
            </a:pPr>
            <a:r>
              <a:rPr lang="en-GB" sz="1600" dirty="0" smtClean="0">
                <a:latin typeface="+mj-lt"/>
              </a:rPr>
              <a:t>Workshops (e.g. IP)</a:t>
            </a:r>
          </a:p>
          <a:p>
            <a:pPr marL="285750" indent="-285750">
              <a:buClr>
                <a:srgbClr val="C2C300"/>
              </a:buClr>
              <a:buSzPct val="55000"/>
              <a:buFontTx/>
              <a:buChar char="∆"/>
            </a:pPr>
            <a:r>
              <a:rPr lang="en-GB" sz="1600" dirty="0" smtClean="0">
                <a:latin typeface="+mj-lt"/>
              </a:rPr>
              <a:t>Seminars</a:t>
            </a:r>
          </a:p>
        </p:txBody>
      </p:sp>
      <p:sp>
        <p:nvSpPr>
          <p:cNvPr id="15" name="TextBox 14"/>
          <p:cNvSpPr txBox="1"/>
          <p:nvPr/>
        </p:nvSpPr>
        <p:spPr>
          <a:xfrm>
            <a:off x="6057906" y="3571876"/>
            <a:ext cx="2916183" cy="1323439"/>
          </a:xfrm>
          <a:prstGeom prst="rect">
            <a:avLst/>
          </a:prstGeom>
          <a:noFill/>
        </p:spPr>
        <p:txBody>
          <a:bodyPr wrap="none" rtlCol="0">
            <a:spAutoFit/>
          </a:bodyPr>
          <a:lstStyle/>
          <a:p>
            <a:pPr>
              <a:buClr>
                <a:srgbClr val="0070C0"/>
              </a:buClr>
            </a:pPr>
            <a:r>
              <a:rPr lang="en-GB" sz="2400" b="1" dirty="0" smtClean="0">
                <a:solidFill>
                  <a:srgbClr val="0070C0"/>
                </a:solidFill>
                <a:latin typeface="+mj-lt"/>
              </a:rPr>
              <a:t>Facilitating </a:t>
            </a:r>
          </a:p>
          <a:p>
            <a:pPr>
              <a:buClr>
                <a:srgbClr val="0070C0"/>
              </a:buClr>
            </a:pPr>
            <a:r>
              <a:rPr lang="en-GB" sz="2400" b="1" dirty="0" smtClean="0">
                <a:solidFill>
                  <a:srgbClr val="0070C0"/>
                </a:solidFill>
                <a:latin typeface="+mj-lt"/>
              </a:rPr>
              <a:t>Investments</a:t>
            </a:r>
          </a:p>
          <a:p>
            <a:pPr marL="285750" indent="-285750">
              <a:buClr>
                <a:srgbClr val="0070C0"/>
              </a:buClr>
              <a:buSzPct val="55000"/>
              <a:buFont typeface="Arial Rounded MT Bold" panose="020F0704030504030204" pitchFamily="34" charset="0"/>
              <a:buChar char="∆"/>
            </a:pPr>
            <a:r>
              <a:rPr lang="en-GB" sz="1600" b="1" dirty="0" smtClean="0">
                <a:solidFill>
                  <a:srgbClr val="FF0000"/>
                </a:solidFill>
                <a:latin typeface="+mj-lt"/>
              </a:rPr>
              <a:t>IF Business Idea Competition</a:t>
            </a:r>
          </a:p>
          <a:p>
            <a:pPr marL="285750" indent="-285750">
              <a:buClr>
                <a:srgbClr val="0070C0"/>
              </a:buClr>
              <a:buSzPct val="55000"/>
              <a:buFont typeface="Arial Rounded MT Bold" panose="020F0704030504030204" pitchFamily="34" charset="0"/>
              <a:buChar char="∆"/>
            </a:pPr>
            <a:r>
              <a:rPr lang="en-GB" sz="1600" b="1" dirty="0" smtClean="0">
                <a:solidFill>
                  <a:srgbClr val="FF0000"/>
                </a:solidFill>
              </a:rPr>
              <a:t>IF Investor Day</a:t>
            </a:r>
          </a:p>
        </p:txBody>
      </p:sp>
      <p:sp>
        <p:nvSpPr>
          <p:cNvPr id="18" name="TextBox 17"/>
          <p:cNvSpPr txBox="1"/>
          <p:nvPr/>
        </p:nvSpPr>
        <p:spPr>
          <a:xfrm>
            <a:off x="872695" y="4625776"/>
            <a:ext cx="3697422" cy="1446550"/>
          </a:xfrm>
          <a:prstGeom prst="rect">
            <a:avLst/>
          </a:prstGeom>
          <a:noFill/>
        </p:spPr>
        <p:txBody>
          <a:bodyPr wrap="none" rtlCol="0">
            <a:spAutoFit/>
          </a:bodyPr>
          <a:lstStyle/>
          <a:p>
            <a:pPr>
              <a:buClr>
                <a:srgbClr val="00B050"/>
              </a:buClr>
            </a:pPr>
            <a:r>
              <a:rPr lang="en-GB" sz="2400" b="1" dirty="0" smtClean="0">
                <a:solidFill>
                  <a:srgbClr val="00B050"/>
                </a:solidFill>
                <a:latin typeface="+mj-lt"/>
              </a:rPr>
              <a:t>Moving Ideas Forward </a:t>
            </a:r>
          </a:p>
          <a:p>
            <a:pPr marL="285750" indent="-285750">
              <a:buClr>
                <a:srgbClr val="00B050"/>
              </a:buClr>
              <a:buSzPct val="55000"/>
              <a:buFont typeface="Calibri" panose="020F0502020204030204" pitchFamily="34" charset="0"/>
              <a:buChar char="∆"/>
            </a:pPr>
            <a:r>
              <a:rPr lang="en-GB" sz="1600" b="1" dirty="0" smtClean="0">
                <a:solidFill>
                  <a:srgbClr val="FF0000"/>
                </a:solidFill>
              </a:rPr>
              <a:t>Innovation Leader Conference (ILC15)  </a:t>
            </a:r>
          </a:p>
          <a:p>
            <a:pPr marL="285750" indent="-285750">
              <a:buClr>
                <a:srgbClr val="00B050"/>
              </a:buClr>
              <a:buSzPct val="55000"/>
              <a:buFontTx/>
              <a:buChar char="∆"/>
            </a:pPr>
            <a:r>
              <a:rPr lang="en-GB" sz="1600" b="1" dirty="0" smtClean="0">
                <a:solidFill>
                  <a:srgbClr val="FF0000"/>
                </a:solidFill>
              </a:rPr>
              <a:t>IF Business Idea Competition</a:t>
            </a:r>
          </a:p>
          <a:p>
            <a:pPr marL="285750" indent="-285750">
              <a:buClr>
                <a:srgbClr val="00B050"/>
              </a:buClr>
              <a:buSzPct val="55000"/>
              <a:buFontTx/>
              <a:buChar char="∆"/>
            </a:pPr>
            <a:r>
              <a:rPr lang="en-GB" sz="1600" b="1" dirty="0" smtClean="0">
                <a:solidFill>
                  <a:srgbClr val="FF0000"/>
                </a:solidFill>
              </a:rPr>
              <a:t>Networking</a:t>
            </a:r>
          </a:p>
          <a:p>
            <a:pPr marL="285750" indent="-285750">
              <a:buClr>
                <a:srgbClr val="00B050"/>
              </a:buClr>
              <a:buSzPct val="55000"/>
              <a:buFont typeface="Calibri" panose="020F0502020204030204" pitchFamily="34" charset="0"/>
              <a:buChar char="∆"/>
            </a:pPr>
            <a:endParaRPr lang="en-GB" sz="1600" dirty="0" smtClean="0">
              <a:latin typeface="+mj-lt"/>
            </a:endParaRPr>
          </a:p>
        </p:txBody>
      </p:sp>
      <p:sp>
        <p:nvSpPr>
          <p:cNvPr id="9"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sp>
        <p:nvSpPr>
          <p:cNvPr id="11" name="Title 1"/>
          <p:cNvSpPr>
            <a:spLocks noGrp="1"/>
          </p:cNvSpPr>
          <p:nvPr>
            <p:ph type="title"/>
          </p:nvPr>
        </p:nvSpPr>
        <p:spPr>
          <a:xfrm>
            <a:off x="457200" y="230334"/>
            <a:ext cx="7409365" cy="1143000"/>
          </a:xfrm>
        </p:spPr>
        <p:txBody>
          <a:bodyPr>
            <a:normAutofit/>
          </a:bodyPr>
          <a:lstStyle/>
          <a:p>
            <a:pPr algn="l"/>
            <a:r>
              <a:rPr lang="en-US" sz="2800" dirty="0" smtClean="0">
                <a:solidFill>
                  <a:schemeClr val="accent5">
                    <a:lumMod val="50000"/>
                  </a:schemeClr>
                </a:solidFill>
              </a:rPr>
              <a:t>An accelerator for high-tech start-up</a:t>
            </a:r>
            <a:endParaRPr lang="en-US" sz="2800" dirty="0">
              <a:solidFill>
                <a:schemeClr val="accent5">
                  <a:lumMod val="50000"/>
                </a:schemeClr>
              </a:solidFill>
            </a:endParaRPr>
          </a:p>
        </p:txBody>
      </p:sp>
      <p:sp>
        <p:nvSpPr>
          <p:cNvPr id="2" name="TextBox 1"/>
          <p:cNvSpPr txBox="1"/>
          <p:nvPr/>
        </p:nvSpPr>
        <p:spPr>
          <a:xfrm>
            <a:off x="4356033" y="5774381"/>
            <a:ext cx="4559737" cy="707886"/>
          </a:xfrm>
          <a:prstGeom prst="rect">
            <a:avLst/>
          </a:prstGeom>
          <a:noFill/>
        </p:spPr>
        <p:txBody>
          <a:bodyPr wrap="square" rtlCol="0">
            <a:spAutoFit/>
          </a:bodyPr>
          <a:lstStyle/>
          <a:p>
            <a:r>
              <a:rPr lang="en-US" sz="2000" dirty="0" smtClean="0"/>
              <a:t>Help start-ups secure investment!</a:t>
            </a:r>
          </a:p>
          <a:p>
            <a:r>
              <a:rPr lang="en-US" sz="2000" dirty="0" smtClean="0"/>
              <a:t>Help business ideas get off the ground!</a:t>
            </a:r>
            <a:endParaRPr lang="en-US" sz="2000" dirty="0"/>
          </a:p>
        </p:txBody>
      </p:sp>
    </p:spTree>
    <p:extLst>
      <p:ext uri="{BB962C8B-B14F-4D97-AF65-F5344CB8AC3E}">
        <p14:creationId xmlns:p14="http://schemas.microsoft.com/office/powerpoint/2010/main" val="1372701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ropbox\Innovation Forum\PHOTOS AND GRAPHICS\LOGOs\innovation high res.png"/>
          <p:cNvPicPr/>
          <p:nvPr/>
        </p:nvPicPr>
        <p:blipFill rotWithShape="1">
          <a:blip r:embed="rId3"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sp>
        <p:nvSpPr>
          <p:cNvPr id="29" name="Rectangle 28"/>
          <p:cNvSpPr/>
          <p:nvPr/>
        </p:nvSpPr>
        <p:spPr>
          <a:xfrm>
            <a:off x="395536" y="332656"/>
            <a:ext cx="9145016" cy="461665"/>
          </a:xfrm>
          <a:prstGeom prst="rect">
            <a:avLst/>
          </a:prstGeom>
        </p:spPr>
        <p:txBody>
          <a:bodyPr wrap="square">
            <a:spAutoFit/>
          </a:bodyPr>
          <a:lstStyle/>
          <a:p>
            <a:r>
              <a:rPr lang="en-GB" sz="2400" b="1" dirty="0">
                <a:solidFill>
                  <a:srgbClr val="0070C0"/>
                </a:solidFill>
                <a:latin typeface="Calibri"/>
              </a:rPr>
              <a:t>UK BRANCHES</a:t>
            </a:r>
          </a:p>
        </p:txBody>
      </p:sp>
      <p:grpSp>
        <p:nvGrpSpPr>
          <p:cNvPr id="2" name="Group 1023"/>
          <p:cNvGrpSpPr/>
          <p:nvPr/>
        </p:nvGrpSpPr>
        <p:grpSpPr>
          <a:xfrm>
            <a:off x="3923927" y="2924944"/>
            <a:ext cx="1672135" cy="2016573"/>
            <a:chOff x="3923927" y="2924944"/>
            <a:chExt cx="1672135" cy="2016573"/>
          </a:xfrm>
        </p:grpSpPr>
        <p:sp>
          <p:nvSpPr>
            <p:cNvPr id="9" name="Flowchart: Connector 8"/>
            <p:cNvSpPr/>
            <p:nvPr/>
          </p:nvSpPr>
          <p:spPr>
            <a:xfrm>
              <a:off x="5148064" y="4636717"/>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3" name="Flowchart: Connector 12"/>
            <p:cNvSpPr/>
            <p:nvPr/>
          </p:nvSpPr>
          <p:spPr>
            <a:xfrm>
              <a:off x="4572000" y="2924944"/>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32" name="Flowchart: Connector 31"/>
            <p:cNvSpPr/>
            <p:nvPr/>
          </p:nvSpPr>
          <p:spPr>
            <a:xfrm>
              <a:off x="3923927" y="3447002"/>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34" name="Flowchart: Connector 33"/>
            <p:cNvSpPr/>
            <p:nvPr/>
          </p:nvSpPr>
          <p:spPr>
            <a:xfrm>
              <a:off x="5524054" y="4856816"/>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35" name="Flowchart: Connector 34"/>
            <p:cNvSpPr/>
            <p:nvPr/>
          </p:nvSpPr>
          <p:spPr>
            <a:xfrm>
              <a:off x="5433249" y="4869509"/>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37" name="Flowchart: Connector 36"/>
            <p:cNvSpPr/>
            <p:nvPr/>
          </p:nvSpPr>
          <p:spPr>
            <a:xfrm>
              <a:off x="5488050" y="4499061"/>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38" name="Flowchart: Connector 37"/>
            <p:cNvSpPr/>
            <p:nvPr/>
          </p:nvSpPr>
          <p:spPr>
            <a:xfrm>
              <a:off x="5471721" y="4797501"/>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grpSp>
      <p:sp>
        <p:nvSpPr>
          <p:cNvPr id="33" name="Footer Placeholder 2"/>
          <p:cNvSpPr txBox="1">
            <a:spLocks/>
          </p:cNvSpPr>
          <p:nvPr/>
        </p:nvSpPr>
        <p:spPr>
          <a:xfrm>
            <a:off x="8553041" y="0"/>
            <a:ext cx="48345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white"/>
              </a:solidFill>
              <a:latin typeface="Calibri"/>
            </a:endParaRPr>
          </a:p>
        </p:txBody>
      </p:sp>
      <p:pic>
        <p:nvPicPr>
          <p:cNvPr id="30" name="Picture 2" descr="C:\Users\zapadkak\Desktop\ukmap.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9121" y="1352207"/>
            <a:ext cx="3602037" cy="436403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www.cctame.eu/cctame/webfm_send/2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688853" y="5273008"/>
            <a:ext cx="1805803" cy="57885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http://www.lac.ox.ac.uk/sites/sias/files/images/article/2256_ox_brand_blue_pos.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507610" y="5137437"/>
            <a:ext cx="882271" cy="88227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http://www.itmb.co.uk/ITMB/Images/University%20Images/ucl.jpe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771689" y="4530756"/>
            <a:ext cx="1546961" cy="45799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http://www.crim.cam.ac.uk/global/test/images/logo.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499364" y="2924944"/>
            <a:ext cx="2053678" cy="47459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8" descr="http://cregyptology.org.uk/wp-content/uploads/2013/05/Kings_College_London-logo-B1996FD9A6-seeklogo.com_.gif"/>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t="14221" b="20447"/>
          <a:stretch/>
        </p:blipFill>
        <p:spPr bwMode="auto">
          <a:xfrm>
            <a:off x="5050416" y="5663224"/>
            <a:ext cx="1091292" cy="71296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023"/>
          <p:cNvGrpSpPr/>
          <p:nvPr/>
        </p:nvGrpSpPr>
        <p:grpSpPr>
          <a:xfrm>
            <a:off x="2948745" y="1988840"/>
            <a:ext cx="3740108" cy="3674384"/>
            <a:chOff x="2948745" y="1988840"/>
            <a:chExt cx="3740108" cy="3674384"/>
          </a:xfrm>
        </p:grpSpPr>
        <p:sp>
          <p:nvSpPr>
            <p:cNvPr id="46" name="Flowchart: Connector 45"/>
            <p:cNvSpPr/>
            <p:nvPr/>
          </p:nvSpPr>
          <p:spPr>
            <a:xfrm>
              <a:off x="5148064" y="4636717"/>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47" name="Flowchart: Connector 46"/>
            <p:cNvSpPr/>
            <p:nvPr/>
          </p:nvSpPr>
          <p:spPr>
            <a:xfrm>
              <a:off x="4572000" y="2924944"/>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cxnSp>
          <p:nvCxnSpPr>
            <p:cNvPr id="50" name="Straight Connector 49"/>
            <p:cNvCxnSpPr/>
            <p:nvPr/>
          </p:nvCxnSpPr>
          <p:spPr>
            <a:xfrm flipH="1">
              <a:off x="3563888" y="4759752"/>
              <a:ext cx="1464291" cy="6854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761430" y="1988840"/>
              <a:ext cx="962698" cy="8118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2948745" y="3373908"/>
              <a:ext cx="1812686" cy="684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Flowchart: Connector 52"/>
            <p:cNvSpPr/>
            <p:nvPr/>
          </p:nvSpPr>
          <p:spPr>
            <a:xfrm>
              <a:off x="4860032" y="4149080"/>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54" name="Flowchart: Connector 53"/>
            <p:cNvSpPr/>
            <p:nvPr/>
          </p:nvSpPr>
          <p:spPr>
            <a:xfrm>
              <a:off x="5524054" y="4856816"/>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55" name="Flowchart: Connector 54"/>
            <p:cNvSpPr/>
            <p:nvPr/>
          </p:nvSpPr>
          <p:spPr>
            <a:xfrm>
              <a:off x="5433249" y="4869509"/>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56" name="Flowchart: Connector 55"/>
            <p:cNvSpPr/>
            <p:nvPr/>
          </p:nvSpPr>
          <p:spPr>
            <a:xfrm>
              <a:off x="5488050" y="4499061"/>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57" name="Flowchart: Connector 56"/>
            <p:cNvSpPr/>
            <p:nvPr/>
          </p:nvSpPr>
          <p:spPr>
            <a:xfrm>
              <a:off x="5471721" y="4797501"/>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cxnSp>
          <p:nvCxnSpPr>
            <p:cNvPr id="58" name="Straight Connector 57"/>
            <p:cNvCxnSpPr/>
            <p:nvPr/>
          </p:nvCxnSpPr>
          <p:spPr>
            <a:xfrm flipV="1">
              <a:off x="5637340" y="3534225"/>
              <a:ext cx="919820" cy="8975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876528" y="4708725"/>
              <a:ext cx="812325" cy="124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724128" y="4941517"/>
              <a:ext cx="964725" cy="4316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507725" y="5035978"/>
              <a:ext cx="2674" cy="6272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2" name="Picture 2" descr="http://artourism.org/wp-content/uploads/2014/03/mmu_logo.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802323" y="2227486"/>
            <a:ext cx="1146422" cy="1146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personalpages.manchester.ac.uk/staff/igor.larrosa/manchesterlogo.jp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839484" y="3373908"/>
            <a:ext cx="1925677" cy="814890"/>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pic>
        <p:nvPicPr>
          <p:cNvPr id="5" name="Picture 4" descr="1Line2ColSpot_CS3.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95973" y="1399382"/>
            <a:ext cx="3440523" cy="550360"/>
          </a:xfrm>
          <a:prstGeom prst="rect">
            <a:avLst/>
          </a:prstGeom>
        </p:spPr>
      </p:pic>
    </p:spTree>
    <p:extLst>
      <p:ext uri="{BB962C8B-B14F-4D97-AF65-F5344CB8AC3E}">
        <p14:creationId xmlns:p14="http://schemas.microsoft.com/office/powerpoint/2010/main" val="39180094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ropbox\Innovation Forum\PHOTOS AND GRAPHICS\LOGOs\innovation high res.png"/>
          <p:cNvPicPr/>
          <p:nvPr/>
        </p:nvPicPr>
        <p:blipFill rotWithShape="1">
          <a:blip r:embed="rId3"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395535" y="367974"/>
            <a:ext cx="2653099" cy="461665"/>
          </a:xfrm>
          <a:prstGeom prst="rect">
            <a:avLst/>
          </a:prstGeom>
        </p:spPr>
        <p:txBody>
          <a:bodyPr wrap="none">
            <a:spAutoFit/>
          </a:bodyPr>
          <a:lstStyle/>
          <a:p>
            <a:r>
              <a:rPr lang="en-GB" sz="2400" b="1" dirty="0">
                <a:solidFill>
                  <a:srgbClr val="0070C0"/>
                </a:solidFill>
                <a:latin typeface="Calibri"/>
              </a:rPr>
              <a:t>GLOBAL BRANCHES</a:t>
            </a:r>
          </a:p>
        </p:txBody>
      </p:sp>
      <p:sp>
        <p:nvSpPr>
          <p:cNvPr id="33" name="Footer Placeholder 2"/>
          <p:cNvSpPr txBox="1">
            <a:spLocks/>
          </p:cNvSpPr>
          <p:nvPr/>
        </p:nvSpPr>
        <p:spPr>
          <a:xfrm>
            <a:off x="8553041" y="0"/>
            <a:ext cx="48345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white"/>
              </a:solidFill>
              <a:latin typeface="Calibri"/>
            </a:endParaRPr>
          </a:p>
        </p:txBody>
      </p:sp>
      <p:sp>
        <p:nvSpPr>
          <p:cNvPr id="45"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grpSp>
        <p:nvGrpSpPr>
          <p:cNvPr id="13" name="Group 12"/>
          <p:cNvGrpSpPr/>
          <p:nvPr/>
        </p:nvGrpSpPr>
        <p:grpSpPr>
          <a:xfrm>
            <a:off x="381035" y="2291424"/>
            <a:ext cx="8445967" cy="4088064"/>
            <a:chOff x="381035" y="1759776"/>
            <a:chExt cx="8445967" cy="4088064"/>
          </a:xfrm>
        </p:grpSpPr>
        <p:grpSp>
          <p:nvGrpSpPr>
            <p:cNvPr id="2" name="Group 16"/>
            <p:cNvGrpSpPr/>
            <p:nvPr/>
          </p:nvGrpSpPr>
          <p:grpSpPr>
            <a:xfrm>
              <a:off x="4325154" y="2285992"/>
              <a:ext cx="4199192" cy="1558497"/>
              <a:chOff x="4325154" y="2285992"/>
              <a:chExt cx="4199192" cy="1558497"/>
            </a:xfrm>
          </p:grpSpPr>
          <p:sp>
            <p:nvSpPr>
              <p:cNvPr id="56" name="TextBox 55"/>
              <p:cNvSpPr txBox="1"/>
              <p:nvPr/>
            </p:nvSpPr>
            <p:spPr>
              <a:xfrm>
                <a:off x="7312631" y="3505935"/>
                <a:ext cx="1107867" cy="338554"/>
              </a:xfrm>
              <a:prstGeom prst="rect">
                <a:avLst/>
              </a:prstGeom>
              <a:noFill/>
            </p:spPr>
            <p:txBody>
              <a:bodyPr wrap="none" rtlCol="0">
                <a:spAutoFit/>
              </a:bodyPr>
              <a:lstStyle/>
              <a:p>
                <a:r>
                  <a:rPr lang="en-GB" sz="1600" b="1" dirty="0">
                    <a:solidFill>
                      <a:prstClr val="black"/>
                    </a:solidFill>
                    <a:latin typeface="Calibri"/>
                  </a:rPr>
                  <a:t>Hong Kong</a:t>
                </a:r>
              </a:p>
            </p:txBody>
          </p:sp>
          <p:grpSp>
            <p:nvGrpSpPr>
              <p:cNvPr id="5" name="Group 15"/>
              <p:cNvGrpSpPr/>
              <p:nvPr/>
            </p:nvGrpSpPr>
            <p:grpSpPr>
              <a:xfrm>
                <a:off x="4325154" y="2285992"/>
                <a:ext cx="4199192" cy="1342130"/>
                <a:chOff x="4325154" y="2285992"/>
                <a:chExt cx="4199192" cy="1342130"/>
              </a:xfrm>
            </p:grpSpPr>
            <p:grpSp>
              <p:nvGrpSpPr>
                <p:cNvPr id="6" name="Group 12"/>
                <p:cNvGrpSpPr/>
                <p:nvPr/>
              </p:nvGrpSpPr>
              <p:grpSpPr>
                <a:xfrm>
                  <a:off x="4325154" y="2636912"/>
                  <a:ext cx="3445150" cy="991210"/>
                  <a:chOff x="4331206" y="2636912"/>
                  <a:chExt cx="3445150" cy="991210"/>
                </a:xfrm>
              </p:grpSpPr>
              <p:sp>
                <p:nvSpPr>
                  <p:cNvPr id="41" name="Flowchart: Connector 40"/>
                  <p:cNvSpPr/>
                  <p:nvPr/>
                </p:nvSpPr>
                <p:spPr>
                  <a:xfrm>
                    <a:off x="4488990" y="2748639"/>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grpSp>
                <p:nvGrpSpPr>
                  <p:cNvPr id="7" name="Group 11"/>
                  <p:cNvGrpSpPr/>
                  <p:nvPr/>
                </p:nvGrpSpPr>
                <p:grpSpPr>
                  <a:xfrm>
                    <a:off x="4331206" y="2636912"/>
                    <a:ext cx="3445150" cy="991210"/>
                    <a:chOff x="4331206" y="2636912"/>
                    <a:chExt cx="3445150" cy="991210"/>
                  </a:xfrm>
                </p:grpSpPr>
                <p:sp>
                  <p:nvSpPr>
                    <p:cNvPr id="34" name="Flowchart: Connector 33"/>
                    <p:cNvSpPr/>
                    <p:nvPr/>
                  </p:nvSpPr>
                  <p:spPr>
                    <a:xfrm>
                      <a:off x="7704348" y="3253086"/>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35" name="Flowchart: Connector 34"/>
                    <p:cNvSpPr/>
                    <p:nvPr/>
                  </p:nvSpPr>
                  <p:spPr>
                    <a:xfrm>
                      <a:off x="7236296" y="3556114"/>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36" name="Flowchart: Connector 35"/>
                    <p:cNvSpPr/>
                    <p:nvPr/>
                  </p:nvSpPr>
                  <p:spPr>
                    <a:xfrm>
                      <a:off x="4499992" y="3068960"/>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38" name="Flowchart: Connector 37"/>
                    <p:cNvSpPr/>
                    <p:nvPr/>
                  </p:nvSpPr>
                  <p:spPr>
                    <a:xfrm>
                      <a:off x="4737473" y="2636912"/>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39" name="Flowchart: Connector 38"/>
                    <p:cNvSpPr/>
                    <p:nvPr/>
                  </p:nvSpPr>
                  <p:spPr>
                    <a:xfrm>
                      <a:off x="4331206" y="2689512"/>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40" name="Flowchart: Connector 39"/>
                    <p:cNvSpPr/>
                    <p:nvPr/>
                  </p:nvSpPr>
                  <p:spPr>
                    <a:xfrm>
                      <a:off x="4427984" y="2667685"/>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43" name="Flowchart: Connector 42"/>
                    <p:cNvSpPr/>
                    <p:nvPr/>
                  </p:nvSpPr>
                  <p:spPr>
                    <a:xfrm>
                      <a:off x="4463988" y="2751437"/>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grpSp>
            </p:grpSp>
            <p:sp>
              <p:nvSpPr>
                <p:cNvPr id="15" name="TextBox 14"/>
                <p:cNvSpPr txBox="1"/>
                <p:nvPr/>
              </p:nvSpPr>
              <p:spPr>
                <a:xfrm>
                  <a:off x="4429124" y="2285992"/>
                  <a:ext cx="1248483" cy="338554"/>
                </a:xfrm>
                <a:prstGeom prst="rect">
                  <a:avLst/>
                </a:prstGeom>
                <a:noFill/>
              </p:spPr>
              <p:txBody>
                <a:bodyPr wrap="none" rtlCol="0">
                  <a:spAutoFit/>
                </a:bodyPr>
                <a:lstStyle/>
                <a:p>
                  <a:r>
                    <a:rPr lang="en-GB" sz="1600" b="1" dirty="0">
                      <a:solidFill>
                        <a:prstClr val="black"/>
                      </a:solidFill>
                      <a:latin typeface="Calibri"/>
                    </a:rPr>
                    <a:t>Copenhagen</a:t>
                  </a:r>
                </a:p>
              </p:txBody>
            </p:sp>
            <p:sp>
              <p:nvSpPr>
                <p:cNvPr id="54" name="TextBox 53"/>
                <p:cNvSpPr txBox="1"/>
                <p:nvPr/>
              </p:nvSpPr>
              <p:spPr>
                <a:xfrm>
                  <a:off x="4355105" y="3155817"/>
                  <a:ext cx="1032975" cy="338554"/>
                </a:xfrm>
                <a:prstGeom prst="rect">
                  <a:avLst/>
                </a:prstGeom>
                <a:noFill/>
              </p:spPr>
              <p:txBody>
                <a:bodyPr wrap="none" rtlCol="0">
                  <a:spAutoFit/>
                </a:bodyPr>
                <a:lstStyle/>
                <a:p>
                  <a:r>
                    <a:rPr lang="en-GB" sz="1600" b="1" dirty="0">
                      <a:solidFill>
                        <a:prstClr val="black"/>
                      </a:solidFill>
                      <a:latin typeface="Calibri"/>
                    </a:rPr>
                    <a:t>Barcelona</a:t>
                  </a:r>
                </a:p>
              </p:txBody>
            </p:sp>
            <p:sp>
              <p:nvSpPr>
                <p:cNvPr id="57" name="TextBox 56"/>
                <p:cNvSpPr txBox="1"/>
                <p:nvPr/>
              </p:nvSpPr>
              <p:spPr>
                <a:xfrm>
                  <a:off x="7841851" y="3104964"/>
                  <a:ext cx="682495" cy="338554"/>
                </a:xfrm>
                <a:prstGeom prst="rect">
                  <a:avLst/>
                </a:prstGeom>
                <a:noFill/>
              </p:spPr>
              <p:txBody>
                <a:bodyPr wrap="none" rtlCol="0">
                  <a:spAutoFit/>
                </a:bodyPr>
                <a:lstStyle/>
                <a:p>
                  <a:r>
                    <a:rPr lang="en-GB" sz="1600" b="1" dirty="0">
                      <a:solidFill>
                        <a:prstClr val="black"/>
                      </a:solidFill>
                      <a:latin typeface="Calibri"/>
                    </a:rPr>
                    <a:t>Tokyo</a:t>
                  </a:r>
                </a:p>
              </p:txBody>
            </p:sp>
          </p:grpSp>
        </p:grpSp>
        <p:pic>
          <p:nvPicPr>
            <p:cNvPr id="25" name="Picture 2" descr="C:\Users\zapadkak\Desktop\world-map-blu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35" y="1759776"/>
              <a:ext cx="8445967" cy="408806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16"/>
            <p:cNvGrpSpPr/>
            <p:nvPr/>
          </p:nvGrpSpPr>
          <p:grpSpPr>
            <a:xfrm>
              <a:off x="4211960" y="2285992"/>
              <a:ext cx="4312386" cy="1558497"/>
              <a:chOff x="4211960" y="2285992"/>
              <a:chExt cx="4312386" cy="1558497"/>
            </a:xfrm>
          </p:grpSpPr>
          <p:sp>
            <p:nvSpPr>
              <p:cNvPr id="27" name="TextBox 26"/>
              <p:cNvSpPr txBox="1"/>
              <p:nvPr/>
            </p:nvSpPr>
            <p:spPr>
              <a:xfrm>
                <a:off x="7312631" y="3505935"/>
                <a:ext cx="1107867" cy="338554"/>
              </a:xfrm>
              <a:prstGeom prst="rect">
                <a:avLst/>
              </a:prstGeom>
              <a:noFill/>
            </p:spPr>
            <p:txBody>
              <a:bodyPr wrap="none" rtlCol="0">
                <a:spAutoFit/>
              </a:bodyPr>
              <a:lstStyle/>
              <a:p>
                <a:r>
                  <a:rPr lang="en-GB" sz="1600" b="1" dirty="0">
                    <a:solidFill>
                      <a:prstClr val="black"/>
                    </a:solidFill>
                    <a:latin typeface="Calibri"/>
                  </a:rPr>
                  <a:t>Hong Kong</a:t>
                </a:r>
              </a:p>
            </p:txBody>
          </p:sp>
          <p:grpSp>
            <p:nvGrpSpPr>
              <p:cNvPr id="9" name="Group 15"/>
              <p:cNvGrpSpPr/>
              <p:nvPr/>
            </p:nvGrpSpPr>
            <p:grpSpPr>
              <a:xfrm>
                <a:off x="4211960" y="2285992"/>
                <a:ext cx="4312386" cy="1342130"/>
                <a:chOff x="4211960" y="2285992"/>
                <a:chExt cx="4312386" cy="1342130"/>
              </a:xfrm>
            </p:grpSpPr>
            <p:grpSp>
              <p:nvGrpSpPr>
                <p:cNvPr id="10" name="Group 12"/>
                <p:cNvGrpSpPr/>
                <p:nvPr/>
              </p:nvGrpSpPr>
              <p:grpSpPr>
                <a:xfrm>
                  <a:off x="4325154" y="2636912"/>
                  <a:ext cx="3445150" cy="991210"/>
                  <a:chOff x="4331206" y="2636912"/>
                  <a:chExt cx="3445150" cy="991210"/>
                </a:xfrm>
              </p:grpSpPr>
              <p:sp>
                <p:nvSpPr>
                  <p:cNvPr id="44" name="Flowchart: Connector 43"/>
                  <p:cNvSpPr/>
                  <p:nvPr/>
                </p:nvSpPr>
                <p:spPr>
                  <a:xfrm>
                    <a:off x="4488990" y="2748639"/>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grpSp>
                <p:nvGrpSpPr>
                  <p:cNvPr id="11" name="Group 11"/>
                  <p:cNvGrpSpPr/>
                  <p:nvPr/>
                </p:nvGrpSpPr>
                <p:grpSpPr>
                  <a:xfrm>
                    <a:off x="4331206" y="2636912"/>
                    <a:ext cx="3445150" cy="991210"/>
                    <a:chOff x="4331206" y="2636912"/>
                    <a:chExt cx="3445150" cy="991210"/>
                  </a:xfrm>
                </p:grpSpPr>
                <p:sp>
                  <p:nvSpPr>
                    <p:cNvPr id="46" name="Flowchart: Connector 45"/>
                    <p:cNvSpPr/>
                    <p:nvPr/>
                  </p:nvSpPr>
                  <p:spPr>
                    <a:xfrm>
                      <a:off x="7704348" y="3253086"/>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47" name="Flowchart: Connector 46"/>
                    <p:cNvSpPr/>
                    <p:nvPr/>
                  </p:nvSpPr>
                  <p:spPr>
                    <a:xfrm>
                      <a:off x="7236296" y="3556114"/>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48" name="Flowchart: Connector 47"/>
                    <p:cNvSpPr/>
                    <p:nvPr/>
                  </p:nvSpPr>
                  <p:spPr>
                    <a:xfrm>
                      <a:off x="4499992" y="3068960"/>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49" name="Flowchart: Connector 48"/>
                    <p:cNvSpPr/>
                    <p:nvPr/>
                  </p:nvSpPr>
                  <p:spPr>
                    <a:xfrm>
                      <a:off x="4710311" y="2898988"/>
                      <a:ext cx="72008" cy="72008"/>
                    </a:xfrm>
                    <a:prstGeom prst="flowChartConnector">
                      <a:avLst/>
                    </a:prstGeom>
                    <a:solidFill>
                      <a:srgbClr val="FFFF00"/>
                    </a:solidFill>
                    <a:ln>
                      <a:solidFill>
                        <a:srgbClr val="E3E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50" name="Flowchart: Connector 49"/>
                    <p:cNvSpPr/>
                    <p:nvPr/>
                  </p:nvSpPr>
                  <p:spPr>
                    <a:xfrm>
                      <a:off x="4737473" y="2636912"/>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51" name="Flowchart: Connector 50"/>
                    <p:cNvSpPr/>
                    <p:nvPr/>
                  </p:nvSpPr>
                  <p:spPr>
                    <a:xfrm>
                      <a:off x="4331206" y="2689512"/>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52" name="Flowchart: Connector 51"/>
                    <p:cNvSpPr/>
                    <p:nvPr/>
                  </p:nvSpPr>
                  <p:spPr>
                    <a:xfrm>
                      <a:off x="4427984" y="2667685"/>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53" name="Flowchart: Connector 52"/>
                    <p:cNvSpPr/>
                    <p:nvPr/>
                  </p:nvSpPr>
                  <p:spPr>
                    <a:xfrm>
                      <a:off x="4463988" y="2751437"/>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grpSp>
            </p:grpSp>
            <p:sp>
              <p:nvSpPr>
                <p:cNvPr id="30" name="TextBox 29"/>
                <p:cNvSpPr txBox="1"/>
                <p:nvPr/>
              </p:nvSpPr>
              <p:spPr>
                <a:xfrm>
                  <a:off x="4429124" y="2285992"/>
                  <a:ext cx="1248483" cy="338554"/>
                </a:xfrm>
                <a:prstGeom prst="rect">
                  <a:avLst/>
                </a:prstGeom>
                <a:noFill/>
              </p:spPr>
              <p:txBody>
                <a:bodyPr wrap="none" rtlCol="0">
                  <a:spAutoFit/>
                </a:bodyPr>
                <a:lstStyle/>
                <a:p>
                  <a:r>
                    <a:rPr lang="en-GB" sz="1600" b="1" dirty="0">
                      <a:solidFill>
                        <a:prstClr val="black"/>
                      </a:solidFill>
                      <a:latin typeface="Calibri"/>
                    </a:rPr>
                    <a:t>Copenhagen</a:t>
                  </a:r>
                </a:p>
              </p:txBody>
            </p:sp>
            <p:sp>
              <p:nvSpPr>
                <p:cNvPr id="31" name="TextBox 30"/>
                <p:cNvSpPr txBox="1"/>
                <p:nvPr/>
              </p:nvSpPr>
              <p:spPr>
                <a:xfrm>
                  <a:off x="4211960" y="3155817"/>
                  <a:ext cx="1032975" cy="338554"/>
                </a:xfrm>
                <a:prstGeom prst="rect">
                  <a:avLst/>
                </a:prstGeom>
                <a:noFill/>
              </p:spPr>
              <p:txBody>
                <a:bodyPr wrap="none" rtlCol="0">
                  <a:spAutoFit/>
                </a:bodyPr>
                <a:lstStyle/>
                <a:p>
                  <a:r>
                    <a:rPr lang="en-GB" sz="1600" b="1" dirty="0">
                      <a:solidFill>
                        <a:prstClr val="black"/>
                      </a:solidFill>
                      <a:latin typeface="Calibri"/>
                    </a:rPr>
                    <a:t>Barcelona</a:t>
                  </a:r>
                </a:p>
              </p:txBody>
            </p:sp>
            <p:sp>
              <p:nvSpPr>
                <p:cNvPr id="42" name="TextBox 41"/>
                <p:cNvSpPr txBox="1"/>
                <p:nvPr/>
              </p:nvSpPr>
              <p:spPr>
                <a:xfrm>
                  <a:off x="7841851" y="3104964"/>
                  <a:ext cx="682495" cy="338554"/>
                </a:xfrm>
                <a:prstGeom prst="rect">
                  <a:avLst/>
                </a:prstGeom>
                <a:noFill/>
              </p:spPr>
              <p:txBody>
                <a:bodyPr wrap="none" rtlCol="0">
                  <a:spAutoFit/>
                </a:bodyPr>
                <a:lstStyle/>
                <a:p>
                  <a:r>
                    <a:rPr lang="en-GB" sz="1600" b="1" dirty="0">
                      <a:solidFill>
                        <a:prstClr val="black"/>
                      </a:solidFill>
                      <a:latin typeface="Calibri"/>
                    </a:rPr>
                    <a:t>Tokyo</a:t>
                  </a:r>
                </a:p>
              </p:txBody>
            </p:sp>
          </p:grpSp>
        </p:grpSp>
        <p:sp>
          <p:nvSpPr>
            <p:cNvPr id="58" name="Flowchart: Connector 57"/>
            <p:cNvSpPr/>
            <p:nvPr/>
          </p:nvSpPr>
          <p:spPr>
            <a:xfrm>
              <a:off x="4788024" y="2817245"/>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59" name="TextBox 58"/>
            <p:cNvSpPr txBox="1"/>
            <p:nvPr/>
          </p:nvSpPr>
          <p:spPr>
            <a:xfrm>
              <a:off x="4838949" y="2636912"/>
              <a:ext cx="885179" cy="338554"/>
            </a:xfrm>
            <a:prstGeom prst="rect">
              <a:avLst/>
            </a:prstGeom>
            <a:noFill/>
          </p:spPr>
          <p:txBody>
            <a:bodyPr wrap="none" rtlCol="0">
              <a:spAutoFit/>
            </a:bodyPr>
            <a:lstStyle/>
            <a:p>
              <a:r>
                <a:rPr lang="en-GB" sz="1600" b="1" dirty="0">
                  <a:solidFill>
                    <a:prstClr val="black"/>
                  </a:solidFill>
                  <a:latin typeface="Calibri"/>
                </a:rPr>
                <a:t>Munich</a:t>
              </a:r>
            </a:p>
          </p:txBody>
        </p:sp>
        <p:sp>
          <p:nvSpPr>
            <p:cNvPr id="60" name="Flowchart: Connector 59"/>
            <p:cNvSpPr/>
            <p:nvPr/>
          </p:nvSpPr>
          <p:spPr>
            <a:xfrm>
              <a:off x="2699792" y="3106377"/>
              <a:ext cx="72008" cy="7200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61" name="TextBox 60"/>
            <p:cNvSpPr txBox="1"/>
            <p:nvPr/>
          </p:nvSpPr>
          <p:spPr>
            <a:xfrm>
              <a:off x="2771800" y="2941203"/>
              <a:ext cx="1094852" cy="338554"/>
            </a:xfrm>
            <a:prstGeom prst="rect">
              <a:avLst/>
            </a:prstGeom>
            <a:noFill/>
          </p:spPr>
          <p:txBody>
            <a:bodyPr wrap="none" rtlCol="0">
              <a:spAutoFit/>
            </a:bodyPr>
            <a:lstStyle/>
            <a:p>
              <a:r>
                <a:rPr lang="en-GB" sz="1600" b="1" dirty="0">
                  <a:solidFill>
                    <a:prstClr val="black"/>
                  </a:solidFill>
                  <a:latin typeface="Calibri"/>
                </a:rPr>
                <a:t>New York</a:t>
              </a:r>
            </a:p>
          </p:txBody>
        </p:sp>
        <p:sp>
          <p:nvSpPr>
            <p:cNvPr id="62" name="TextBox 61"/>
            <p:cNvSpPr txBox="1"/>
            <p:nvPr/>
          </p:nvSpPr>
          <p:spPr>
            <a:xfrm>
              <a:off x="3927526" y="2420888"/>
              <a:ext cx="500458" cy="338554"/>
            </a:xfrm>
            <a:prstGeom prst="rect">
              <a:avLst/>
            </a:prstGeom>
            <a:noFill/>
          </p:spPr>
          <p:txBody>
            <a:bodyPr wrap="none" rtlCol="0">
              <a:spAutoFit/>
            </a:bodyPr>
            <a:lstStyle/>
            <a:p>
              <a:r>
                <a:rPr lang="en-GB" sz="1600" b="1" dirty="0">
                  <a:solidFill>
                    <a:prstClr val="black"/>
                  </a:solidFill>
                  <a:latin typeface="Calibri"/>
                </a:rPr>
                <a:t>UK</a:t>
              </a:r>
            </a:p>
          </p:txBody>
        </p:sp>
        <p:sp>
          <p:nvSpPr>
            <p:cNvPr id="55" name="TextBox 54"/>
            <p:cNvSpPr txBox="1"/>
            <p:nvPr/>
          </p:nvSpPr>
          <p:spPr>
            <a:xfrm>
              <a:off x="4776267" y="2889253"/>
              <a:ext cx="992579" cy="338554"/>
            </a:xfrm>
            <a:prstGeom prst="rect">
              <a:avLst/>
            </a:prstGeom>
            <a:noFill/>
          </p:spPr>
          <p:txBody>
            <a:bodyPr wrap="none" rtlCol="0">
              <a:spAutoFit/>
            </a:bodyPr>
            <a:lstStyle/>
            <a:p>
              <a:r>
                <a:rPr lang="en-GB" sz="1600" b="1" dirty="0" smtClean="0">
                  <a:solidFill>
                    <a:prstClr val="black"/>
                  </a:solidFill>
                  <a:latin typeface="Calibri"/>
                </a:rPr>
                <a:t>Lausanne</a:t>
              </a:r>
              <a:endParaRPr lang="en-GB" sz="1600" b="1" dirty="0">
                <a:solidFill>
                  <a:prstClr val="black"/>
                </a:solidFill>
                <a:latin typeface="Calibri"/>
              </a:endParaRPr>
            </a:p>
          </p:txBody>
        </p:sp>
      </p:grpSp>
      <p:sp>
        <p:nvSpPr>
          <p:cNvPr id="12" name="TextBox 11"/>
          <p:cNvSpPr txBox="1"/>
          <p:nvPr/>
        </p:nvSpPr>
        <p:spPr>
          <a:xfrm>
            <a:off x="575884" y="918247"/>
            <a:ext cx="7844614" cy="1015663"/>
          </a:xfrm>
          <a:prstGeom prst="rect">
            <a:avLst/>
          </a:prstGeom>
          <a:noFill/>
        </p:spPr>
        <p:txBody>
          <a:bodyPr wrap="square" rtlCol="0">
            <a:spAutoFit/>
          </a:bodyPr>
          <a:lstStyle/>
          <a:p>
            <a:pPr marL="342900" indent="-342900">
              <a:buFont typeface="Wingdings" charset="2"/>
              <a:buChar char="Ø"/>
            </a:pPr>
            <a:r>
              <a:rPr lang="en-US" sz="2000" dirty="0" smtClean="0"/>
              <a:t>14 branches globally</a:t>
            </a:r>
          </a:p>
          <a:p>
            <a:pPr marL="342900" indent="-342900">
              <a:buFont typeface="Wingdings" charset="2"/>
              <a:buChar char="Ø"/>
            </a:pPr>
            <a:r>
              <a:rPr lang="en-US" sz="2000" dirty="0" smtClean="0">
                <a:solidFill>
                  <a:srgbClr val="FF0000"/>
                </a:solidFill>
              </a:rPr>
              <a:t>Reaching 100,000 innovators and growing</a:t>
            </a:r>
            <a:r>
              <a:rPr lang="en-US" sz="2000" dirty="0" smtClean="0">
                <a:solidFill>
                  <a:srgbClr val="000000"/>
                </a:solidFill>
              </a:rPr>
              <a:t> (our sponsors can tap in to this global network)</a:t>
            </a:r>
            <a:endParaRPr lang="en-US" sz="2000" dirty="0" smtClean="0"/>
          </a:p>
        </p:txBody>
      </p:sp>
    </p:spTree>
    <p:extLst>
      <p:ext uri="{BB962C8B-B14F-4D97-AF65-F5344CB8AC3E}">
        <p14:creationId xmlns:p14="http://schemas.microsoft.com/office/powerpoint/2010/main" val="25268680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C:\Users\Admin\Dropbox\CUIF &amp; CIS\IF line motif.png"/>
          <p:cNvPicPr/>
          <p:nvPr/>
        </p:nvPicPr>
        <p:blipFill>
          <a:blip r:embed="rId3" cstate="print">
            <a:extLst>
              <a:ext uri="{BEBA8EAE-BF5A-486C-A8C5-ECC9F3942E4B}">
                <a14:imgProps xmlns:a14="http://schemas.microsoft.com/office/drawing/2010/main">
                  <a14:imgLayer r:embed="rId4">
                    <a14:imgEffect>
                      <a14:artisticChalkSketch/>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rot="318207">
            <a:off x="-23368" y="6343461"/>
            <a:ext cx="8853165" cy="349543"/>
          </a:xfrm>
          <a:prstGeom prst="rect">
            <a:avLst/>
          </a:prstGeom>
          <a:noFill/>
          <a:ln>
            <a:noFill/>
          </a:ln>
        </p:spPr>
      </p:pic>
      <p:pic>
        <p:nvPicPr>
          <p:cNvPr id="10" name="Picture 9" descr="C:\Users\Admin\Dropbox\Innovation Forum\PHOTOS AND GRAPHICS\LOGOs\innovation high res.png"/>
          <p:cNvPicPr/>
          <p:nvPr/>
        </p:nvPicPr>
        <p:blipFill rotWithShape="1">
          <a:blip r:embed="rId5"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sp>
        <p:nvSpPr>
          <p:cNvPr id="11"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sp>
        <p:nvSpPr>
          <p:cNvPr id="2" name="Title 1"/>
          <p:cNvSpPr>
            <a:spLocks noGrp="1"/>
          </p:cNvSpPr>
          <p:nvPr>
            <p:ph type="title"/>
          </p:nvPr>
        </p:nvSpPr>
        <p:spPr>
          <a:xfrm>
            <a:off x="457200" y="274638"/>
            <a:ext cx="8229600" cy="457066"/>
          </a:xfrm>
        </p:spPr>
        <p:txBody>
          <a:bodyPr>
            <a:normAutofit fontScale="90000"/>
          </a:bodyPr>
          <a:lstStyle/>
          <a:p>
            <a:r>
              <a:rPr lang="en-US" sz="2400" dirty="0" smtClean="0"/>
              <a:t>Overview</a:t>
            </a:r>
            <a:endParaRPr lang="en-US" sz="2400" dirty="0"/>
          </a:p>
        </p:txBody>
      </p:sp>
      <p:sp>
        <p:nvSpPr>
          <p:cNvPr id="3" name="Content Placeholder 2"/>
          <p:cNvSpPr>
            <a:spLocks noGrp="1"/>
          </p:cNvSpPr>
          <p:nvPr>
            <p:ph idx="1"/>
          </p:nvPr>
        </p:nvSpPr>
        <p:spPr>
          <a:xfrm>
            <a:off x="457200" y="897374"/>
            <a:ext cx="8229600" cy="5228790"/>
          </a:xfrm>
        </p:spPr>
        <p:txBody>
          <a:bodyPr>
            <a:normAutofit/>
          </a:bodyPr>
          <a:lstStyle/>
          <a:p>
            <a:r>
              <a:rPr lang="en-US" sz="1600" dirty="0" smtClean="0"/>
              <a:t>What is innovation?</a:t>
            </a:r>
          </a:p>
          <a:p>
            <a:r>
              <a:rPr lang="en-US" sz="1600" dirty="0" smtClean="0"/>
              <a:t>Why is it important for biotechnology? Help patients? Environment? </a:t>
            </a:r>
          </a:p>
          <a:p>
            <a:r>
              <a:rPr lang="en-US" sz="1600" dirty="0" smtClean="0"/>
              <a:t>Examples of areas of innovation</a:t>
            </a:r>
          </a:p>
          <a:p>
            <a:r>
              <a:rPr lang="en-US" sz="1600" dirty="0" smtClean="0"/>
              <a:t>Who is innovating? (academia and start-ups)</a:t>
            </a:r>
          </a:p>
          <a:p>
            <a:r>
              <a:rPr lang="en-US" sz="1600" dirty="0" smtClean="0"/>
              <a:t>Examples of </a:t>
            </a:r>
            <a:r>
              <a:rPr lang="en-US" sz="1600" dirty="0" err="1" smtClean="0"/>
              <a:t>pharma</a:t>
            </a:r>
            <a:r>
              <a:rPr lang="en-US" sz="1600" dirty="0" smtClean="0"/>
              <a:t> industry’s efforts at sourcing innovation</a:t>
            </a:r>
          </a:p>
          <a:p>
            <a:r>
              <a:rPr lang="en-US" sz="1600" dirty="0" smtClean="0"/>
              <a:t>What is the gap in the process of innovation? In other words, what are the limiting steps of getting innovations to market? Examples: funding, </a:t>
            </a:r>
          </a:p>
          <a:p>
            <a:r>
              <a:rPr lang="en-US" sz="1600" dirty="0" smtClean="0"/>
              <a:t>What is Innovation Forum?</a:t>
            </a:r>
          </a:p>
          <a:p>
            <a:r>
              <a:rPr lang="en-US" sz="1600" dirty="0" smtClean="0"/>
              <a:t>What do we do to bridge the gap?</a:t>
            </a:r>
          </a:p>
          <a:p>
            <a:r>
              <a:rPr lang="en-US" sz="1600" dirty="0" smtClean="0"/>
              <a:t>Examples of various activities</a:t>
            </a:r>
          </a:p>
          <a:p>
            <a:r>
              <a:rPr lang="en-US" sz="1600" dirty="0" smtClean="0"/>
              <a:t>Video of ILC</a:t>
            </a:r>
          </a:p>
          <a:p>
            <a:r>
              <a:rPr lang="en-US" sz="1600" dirty="0"/>
              <a:t>Why is this important?</a:t>
            </a:r>
          </a:p>
          <a:p>
            <a:r>
              <a:rPr lang="en-US" sz="1600" dirty="0" smtClean="0"/>
              <a:t>Who are our supporter companies? </a:t>
            </a:r>
          </a:p>
          <a:p>
            <a:r>
              <a:rPr lang="en-US" sz="1600" dirty="0" smtClean="0"/>
              <a:t>Why should you as researchers care? To ensure that your research results in patient benefits; if you start a company in the future; contacts if you want to get a non-academic job</a:t>
            </a:r>
          </a:p>
          <a:p>
            <a:endParaRPr lang="en-US" sz="1600" dirty="0" smtClean="0"/>
          </a:p>
          <a:p>
            <a:endParaRPr lang="en-US" sz="1600" dirty="0" smtClean="0"/>
          </a:p>
        </p:txBody>
      </p:sp>
    </p:spTree>
    <p:extLst>
      <p:ext uri="{BB962C8B-B14F-4D97-AF65-F5344CB8AC3E}">
        <p14:creationId xmlns:p14="http://schemas.microsoft.com/office/powerpoint/2010/main" val="22877996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 name="Object 10"/>
          <p:cNvGraphicFramePr>
            <a:graphicFrameLocks noChangeAspect="1"/>
          </p:cNvGraphicFramePr>
          <p:nvPr/>
        </p:nvGraphicFramePr>
        <p:xfrm>
          <a:off x="357158" y="517901"/>
          <a:ext cx="4357718" cy="3268289"/>
        </p:xfrm>
        <a:graphic>
          <a:graphicData uri="http://schemas.openxmlformats.org/presentationml/2006/ole">
            <mc:AlternateContent xmlns:mc="http://schemas.openxmlformats.org/markup-compatibility/2006">
              <mc:Choice xmlns:v="urn:schemas-microsoft-com:vml" Requires="v">
                <p:oleObj spid="_x0000_s1159" name="Acrobat Document" r:id="rId4" imgW="5502600" imgH="4050000" progId="AcroExch.Document.11">
                  <p:embed/>
                </p:oleObj>
              </mc:Choice>
              <mc:Fallback>
                <p:oleObj name="Acrobat Document" r:id="rId4" imgW="5502600" imgH="4050000" progId="AcroExch.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8" y="517901"/>
                        <a:ext cx="4357718" cy="326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4" name="Picture 3" descr="C:\Users\Admin\Dropbox\Innovation Forum\PHOTOS AND GRAPHICS\LOGOs\innovation high res.png"/>
          <p:cNvPicPr/>
          <p:nvPr/>
        </p:nvPicPr>
        <p:blipFill rotWithShape="1">
          <a:blip r:embed="rId6"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pic>
        <p:nvPicPr>
          <p:cNvPr id="1026" name="Picture 2" descr="C:\Users\Marek\Downloads\GeneAdviser logo.png"/>
          <p:cNvPicPr>
            <a:picLocks noChangeAspect="1" noChangeArrowheads="1"/>
          </p:cNvPicPr>
          <p:nvPr/>
        </p:nvPicPr>
        <p:blipFill>
          <a:blip r:embed="rId7"/>
          <a:srcRect/>
          <a:stretch>
            <a:fillRect/>
          </a:stretch>
        </p:blipFill>
        <p:spPr bwMode="auto">
          <a:xfrm>
            <a:off x="285720" y="3041922"/>
            <a:ext cx="4214842" cy="772841"/>
          </a:xfrm>
          <a:prstGeom prst="rect">
            <a:avLst/>
          </a:prstGeom>
          <a:noFill/>
        </p:spPr>
      </p:pic>
      <p:pic>
        <p:nvPicPr>
          <p:cNvPr id="1028" name="Picture 4" descr="C:\Users\Marek\Dropbox\Innovation Forum (1)\PHOTOS AND GRAPHICS\cath vision.jpg"/>
          <p:cNvPicPr>
            <a:picLocks noChangeAspect="1" noChangeArrowheads="1"/>
          </p:cNvPicPr>
          <p:nvPr/>
        </p:nvPicPr>
        <p:blipFill>
          <a:blip r:embed="rId8"/>
          <a:srcRect/>
          <a:stretch>
            <a:fillRect/>
          </a:stretch>
        </p:blipFill>
        <p:spPr bwMode="auto">
          <a:xfrm>
            <a:off x="642910" y="4743781"/>
            <a:ext cx="1971367" cy="1971367"/>
          </a:xfrm>
          <a:prstGeom prst="rect">
            <a:avLst/>
          </a:prstGeom>
          <a:noFill/>
        </p:spPr>
      </p:pic>
      <p:pic>
        <p:nvPicPr>
          <p:cNvPr id="1029" name="Picture 5" descr="C:\Users\Marek\Dropbox\Business\CAM2+INNO FORUM\CAM 2\WEBSITE\cam 2 logo (navy blue-orange).png"/>
          <p:cNvPicPr>
            <a:picLocks noChangeAspect="1" noChangeArrowheads="1"/>
          </p:cNvPicPr>
          <p:nvPr/>
        </p:nvPicPr>
        <p:blipFill>
          <a:blip r:embed="rId9" cstate="print"/>
          <a:srcRect/>
          <a:stretch>
            <a:fillRect/>
          </a:stretch>
        </p:blipFill>
        <p:spPr bwMode="auto">
          <a:xfrm>
            <a:off x="5000628" y="2143116"/>
            <a:ext cx="3539413" cy="857256"/>
          </a:xfrm>
          <a:prstGeom prst="rect">
            <a:avLst/>
          </a:prstGeom>
          <a:noFill/>
        </p:spPr>
      </p:pic>
      <p:pic>
        <p:nvPicPr>
          <p:cNvPr id="1030" name="Picture 6" descr="C:\Users\Marek\Dropbox\Innovation Forum (1)\PHOTOS AND GRAPHICS\BioRepeller.jpg"/>
          <p:cNvPicPr>
            <a:picLocks noChangeAspect="1" noChangeArrowheads="1"/>
          </p:cNvPicPr>
          <p:nvPr/>
        </p:nvPicPr>
        <p:blipFill>
          <a:blip r:embed="rId10"/>
          <a:srcRect/>
          <a:stretch>
            <a:fillRect/>
          </a:stretch>
        </p:blipFill>
        <p:spPr bwMode="auto">
          <a:xfrm>
            <a:off x="3786182" y="5786454"/>
            <a:ext cx="3476618" cy="791485"/>
          </a:xfrm>
          <a:prstGeom prst="rect">
            <a:avLst/>
          </a:prstGeom>
          <a:noFill/>
        </p:spPr>
      </p:pic>
      <p:pic>
        <p:nvPicPr>
          <p:cNvPr id="1031" name="Picture 7" descr="C:\Users\Marek\Dropbox\Innovation Forum (1)\PHOTOS AND GRAPHICS\logo_header biosynthia.png"/>
          <p:cNvPicPr>
            <a:picLocks noChangeAspect="1" noChangeArrowheads="1"/>
          </p:cNvPicPr>
          <p:nvPr/>
        </p:nvPicPr>
        <p:blipFill>
          <a:blip r:embed="rId11"/>
          <a:srcRect/>
          <a:stretch>
            <a:fillRect/>
          </a:stretch>
        </p:blipFill>
        <p:spPr bwMode="auto">
          <a:xfrm>
            <a:off x="5929322" y="3429000"/>
            <a:ext cx="2695575" cy="1085850"/>
          </a:xfrm>
          <a:prstGeom prst="rect">
            <a:avLst/>
          </a:prstGeom>
          <a:noFill/>
        </p:spPr>
      </p:pic>
      <p:sp>
        <p:nvSpPr>
          <p:cNvPr id="14" name="Rectangle 13"/>
          <p:cNvSpPr/>
          <p:nvPr/>
        </p:nvSpPr>
        <p:spPr>
          <a:xfrm>
            <a:off x="467544" y="390643"/>
            <a:ext cx="5044458" cy="600164"/>
          </a:xfrm>
          <a:prstGeom prst="rect">
            <a:avLst/>
          </a:prstGeom>
        </p:spPr>
        <p:txBody>
          <a:bodyPr wrap="none">
            <a:spAutoFit/>
          </a:bodyPr>
          <a:lstStyle/>
          <a:p>
            <a:pPr lvl="0" defTabSz="457200">
              <a:spcBef>
                <a:spcPct val="20000"/>
              </a:spcBef>
              <a:buClr>
                <a:schemeClr val="accent5"/>
              </a:buClr>
              <a:defRPr/>
            </a:pPr>
            <a:r>
              <a:rPr lang="en-GB" sz="3300" b="1" dirty="0" smtClean="0">
                <a:latin typeface="+mj-lt"/>
              </a:rPr>
              <a:t>Innovation Forum spin-outs</a:t>
            </a:r>
            <a:endParaRPr lang="en-GB" sz="3300" b="1" dirty="0">
              <a:latin typeface="+mj-lt"/>
            </a:endParaRPr>
          </a:p>
        </p:txBody>
      </p:sp>
      <p:graphicFrame>
        <p:nvGraphicFramePr>
          <p:cNvPr id="1033" name="Object 9"/>
          <p:cNvGraphicFramePr>
            <a:graphicFrameLocks noChangeAspect="1"/>
          </p:cNvGraphicFramePr>
          <p:nvPr/>
        </p:nvGraphicFramePr>
        <p:xfrm>
          <a:off x="2071670" y="3929066"/>
          <a:ext cx="2114550" cy="1104900"/>
        </p:xfrm>
        <a:graphic>
          <a:graphicData uri="http://schemas.openxmlformats.org/presentationml/2006/ole">
            <mc:AlternateContent xmlns:mc="http://schemas.openxmlformats.org/markup-compatibility/2006">
              <mc:Choice xmlns:v="urn:schemas-microsoft-com:vml" Requires="v">
                <p:oleObj spid="_x0000_s1160" name="Acrobat Document" r:id="rId12" imgW="1696680" imgH="869760" progId="AcroExch.Document.11">
                  <p:embed/>
                </p:oleObj>
              </mc:Choice>
              <mc:Fallback>
                <p:oleObj name="Acrobat Document" r:id="rId12" imgW="1696680" imgH="869760" progId="AcroExch.Document.1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71670" y="3929066"/>
                        <a:ext cx="21145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 name="TextBox 12"/>
          <p:cNvSpPr txBox="1"/>
          <p:nvPr/>
        </p:nvSpPr>
        <p:spPr>
          <a:xfrm>
            <a:off x="1214414" y="843961"/>
            <a:ext cx="7929586" cy="584775"/>
          </a:xfrm>
          <a:prstGeom prst="rect">
            <a:avLst/>
          </a:prstGeom>
          <a:noFill/>
        </p:spPr>
        <p:txBody>
          <a:bodyPr wrap="square" rtlCol="0">
            <a:spAutoFit/>
          </a:bodyPr>
          <a:lstStyle/>
          <a:p>
            <a:r>
              <a:rPr lang="en-GB" sz="3200" b="1" dirty="0" smtClean="0">
                <a:solidFill>
                  <a:srgbClr val="00B050"/>
                </a:solidFill>
              </a:rPr>
              <a:t>&gt; £5M in investment and revenues</a:t>
            </a:r>
            <a:endParaRPr lang="en-GB" sz="3200" b="1" dirty="0">
              <a:solidFill>
                <a:srgbClr val="00B050"/>
              </a:solidFill>
            </a:endParaRPr>
          </a:p>
        </p:txBody>
      </p:sp>
      <p:pic>
        <p:nvPicPr>
          <p:cNvPr id="5124" name="Picture 4" descr="C:\Users\Marek\Dropbox\Innovation Forum (1)\PHOTOS AND GRAPHICS\IF Startups\CambridGene_logo_300_dpi_crop.png"/>
          <p:cNvPicPr>
            <a:picLocks noChangeAspect="1" noChangeArrowheads="1"/>
          </p:cNvPicPr>
          <p:nvPr/>
        </p:nvPicPr>
        <p:blipFill>
          <a:blip r:embed="rId14" cstate="print"/>
          <a:srcRect/>
          <a:stretch>
            <a:fillRect/>
          </a:stretch>
        </p:blipFill>
        <p:spPr bwMode="auto">
          <a:xfrm>
            <a:off x="4572000" y="4857760"/>
            <a:ext cx="3956050" cy="698500"/>
          </a:xfrm>
          <a:prstGeom prst="rect">
            <a:avLst/>
          </a:prstGeom>
          <a:noFill/>
        </p:spPr>
      </p:pic>
      <p:sp>
        <p:nvSpPr>
          <p:cNvPr id="16"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spTree>
    <p:extLst>
      <p:ext uri="{BB962C8B-B14F-4D97-AF65-F5344CB8AC3E}">
        <p14:creationId xmlns:p14="http://schemas.microsoft.com/office/powerpoint/2010/main" val="27603184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brayleinoevents.co.uk/media/9044/ge_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44016" y="525691"/>
            <a:ext cx="2204048" cy="117511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zapadkak\Downloads\speedy breedy logo.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309013" y="6239728"/>
            <a:ext cx="1583575" cy="514732"/>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zapadkak\Downloads\one nuc.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4296545"/>
            <a:ext cx="2495312" cy="11678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Admin\Dropbox\Innovation Forum\PHOTOS AND GRAPHICS\LOGOs\innovation high res.png"/>
          <p:cNvPicPr/>
          <p:nvPr/>
        </p:nvPicPr>
        <p:blipFill rotWithShape="1">
          <a:blip r:embed="rId6"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pic>
        <p:nvPicPr>
          <p:cNvPr id="3077" name="Picture 5" descr="C:\Users\zapadkak\Downloads\CUSPE log.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868858" y="3744393"/>
            <a:ext cx="2354364" cy="6237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Mundipharma Home"/>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388220" y="654523"/>
            <a:ext cx="1307499" cy="7230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www.obn.org.uk/seeb/images/companylogos/george%20james_155x70.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282308" y="2569247"/>
            <a:ext cx="2154502" cy="973003"/>
          </a:xfrm>
          <a:prstGeom prst="rect">
            <a:avLst/>
          </a:prstGeom>
          <a:noFill/>
          <a:extLst>
            <a:ext uri="{909E8E84-426E-40dd-AFC4-6F175D3DCCD1}">
              <a14:hiddenFill xmlns:a14="http://schemas.microsoft.com/office/drawing/2010/main">
                <a:solidFill>
                  <a:srgbClr val="FFFFFF"/>
                </a:solidFill>
              </a14:hiddenFill>
            </a:ext>
          </a:extLst>
        </p:spPr>
      </p:pic>
      <p:pic>
        <p:nvPicPr>
          <p:cNvPr id="21" name="Content Placeholder 5"/>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77412" y="1684131"/>
            <a:ext cx="2465091" cy="885116"/>
          </a:xfrm>
          <a:prstGeom prst="rect">
            <a:avLst/>
          </a:prstGeom>
        </p:spPr>
      </p:pic>
      <p:pic>
        <p:nvPicPr>
          <p:cNvPr id="1028" name="Picture 4" descr="C:\Users\zapadkak\Downloads\Babraham.png"/>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l="25720" r="25567"/>
          <a:stretch/>
        </p:blipFill>
        <p:spPr bwMode="auto">
          <a:xfrm>
            <a:off x="4208734" y="4197896"/>
            <a:ext cx="1168549" cy="11224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zapadkak\Downloads\bloomb.pn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694776" y="1869896"/>
            <a:ext cx="1679437" cy="78581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zapadkak\Downloads\firstsightmedia.pn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301019" y="5357685"/>
            <a:ext cx="1698517" cy="7947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zapadkak\Downloads\medimmune.JPG"/>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19513" y="595032"/>
            <a:ext cx="1379420" cy="11780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zapadkak\Downloads\Podio.png"/>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7706337" y="3571876"/>
            <a:ext cx="1437663" cy="6726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zapadkak\Downloads\strata.png"/>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5443856" y="1062413"/>
            <a:ext cx="1744203" cy="8074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zapadkak\Downloads\AZ.png"/>
          <p:cNvPicPr>
            <a:picLocks noChangeAspect="1" noChangeArrowheads="1"/>
          </p:cNvPicPr>
          <p:nvPr/>
        </p:nvPicPr>
        <p:blipFill rotWithShape="1">
          <a:blip r:embed="rId17" cstate="print">
            <a:extLst>
              <a:ext uri="{28A0092B-C50C-407E-A947-70E740481C1C}">
                <a14:useLocalDpi xmlns:a14="http://schemas.microsoft.com/office/drawing/2010/main"/>
              </a:ext>
            </a:extLst>
          </a:blip>
          <a:srcRect t="23475" b="23376"/>
          <a:stretch/>
        </p:blipFill>
        <p:spPr bwMode="auto">
          <a:xfrm>
            <a:off x="-50034" y="2569247"/>
            <a:ext cx="2819881" cy="701278"/>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zapadkak\Downloads\ILF.jpg"/>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a:stretch/>
        </p:blipFill>
        <p:spPr bwMode="auto">
          <a:xfrm>
            <a:off x="5178291" y="6137760"/>
            <a:ext cx="1381064" cy="70878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zapadkak\Downloads\Arab Inno.png"/>
          <p:cNvPicPr>
            <a:picLocks noChangeAspect="1" noChangeArrowheads="1"/>
          </p:cNvPicPr>
          <p:nvPr/>
        </p:nvPicPr>
        <p:blipFill rotWithShape="1">
          <a:blip r:embed="rId19" cstate="print">
            <a:extLst>
              <a:ext uri="{28A0092B-C50C-407E-A947-70E740481C1C}">
                <a14:useLocalDpi xmlns:a14="http://schemas.microsoft.com/office/drawing/2010/main"/>
              </a:ext>
            </a:extLst>
          </a:blip>
          <a:srcRect t="24388" b="32789"/>
          <a:stretch/>
        </p:blipFill>
        <p:spPr bwMode="auto">
          <a:xfrm>
            <a:off x="4378690" y="5464439"/>
            <a:ext cx="2900041" cy="58123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zapadkak\Downloads\BioStrata.png"/>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7400726" y="1963743"/>
            <a:ext cx="1819275" cy="8512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Screenshot 2013-10-23 12.59.45.png"/>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6288571" y="440369"/>
            <a:ext cx="1752783" cy="758202"/>
          </a:xfrm>
          <a:prstGeom prst="rect">
            <a:avLst/>
          </a:prstGeom>
        </p:spPr>
      </p:pic>
      <p:pic>
        <p:nvPicPr>
          <p:cNvPr id="1033" name="Picture 9" descr="C:\Users\zapadkak\Downloads\kiss.png"/>
          <p:cNvPicPr>
            <a:picLocks noChangeAspect="1" noChangeArrowheads="1"/>
          </p:cNvPicPr>
          <p:nvPr/>
        </p:nvPicPr>
        <p:blipFill rotWithShape="1">
          <a:blip r:embed="rId22" cstate="print">
            <a:extLst>
              <a:ext uri="{28A0092B-C50C-407E-A947-70E740481C1C}">
                <a14:useLocalDpi xmlns:a14="http://schemas.microsoft.com/office/drawing/2010/main"/>
              </a:ext>
            </a:extLst>
          </a:blip>
          <a:srcRect t="15053" b="25002"/>
          <a:stretch/>
        </p:blipFill>
        <p:spPr bwMode="auto">
          <a:xfrm>
            <a:off x="4193631" y="540868"/>
            <a:ext cx="2094804" cy="5875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astex®"/>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7759041" y="1068081"/>
            <a:ext cx="1102646" cy="7989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zapadkak\Downloads\YEBN.png"/>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5312184" y="4377871"/>
            <a:ext cx="1965205" cy="91978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Marek\Dropbox\Innovation Forum (1)\PHOTOS AND GRAPHICS\logo obn.png"/>
          <p:cNvPicPr>
            <a:picLocks noChangeAspect="1" noChangeArrowheads="1"/>
          </p:cNvPicPr>
          <p:nvPr/>
        </p:nvPicPr>
        <p:blipFill>
          <a:blip r:embed="rId25"/>
          <a:srcRect/>
          <a:stretch>
            <a:fillRect/>
          </a:stretch>
        </p:blipFill>
        <p:spPr bwMode="auto">
          <a:xfrm>
            <a:off x="7355813" y="5246453"/>
            <a:ext cx="1571636" cy="993274"/>
          </a:xfrm>
          <a:prstGeom prst="rect">
            <a:avLst/>
          </a:prstGeom>
          <a:noFill/>
        </p:spPr>
      </p:pic>
      <p:pic>
        <p:nvPicPr>
          <p:cNvPr id="4099" name="Picture 3" descr="C:\Users\Marek\Dropbox\Innovation Forum (1)\PHOTOS AND GRAPHICS\eagle genomics new logo.png"/>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606861" y="5551372"/>
            <a:ext cx="1428760" cy="593611"/>
          </a:xfrm>
          <a:prstGeom prst="rect">
            <a:avLst/>
          </a:prstGeom>
          <a:noFill/>
        </p:spPr>
      </p:pic>
      <p:pic>
        <p:nvPicPr>
          <p:cNvPr id="4100" name="Picture 4" descr="C:\Users\Marek\Dropbox\Innovation Forum (1)\PHOTOS AND GRAPHICS\les logo.jpg"/>
          <p:cNvPicPr>
            <a:picLocks noChangeAspect="1" noChangeArrowheads="1"/>
          </p:cNvPicPr>
          <p:nvPr/>
        </p:nvPicPr>
        <p:blipFill>
          <a:blip r:embed="rId27" cstate="print"/>
          <a:srcRect/>
          <a:stretch>
            <a:fillRect/>
          </a:stretch>
        </p:blipFill>
        <p:spPr bwMode="auto">
          <a:xfrm>
            <a:off x="7215206" y="4429132"/>
            <a:ext cx="1660484" cy="857256"/>
          </a:xfrm>
          <a:prstGeom prst="rect">
            <a:avLst/>
          </a:prstGeom>
          <a:noFill/>
        </p:spPr>
      </p:pic>
      <p:pic>
        <p:nvPicPr>
          <p:cNvPr id="4101" name="Picture 5" descr="C:\Users\Marek\Dropbox\Innovation Forum (1)\ILC2015\SPONSORS\Horizon\Horizon-Logo-Alpha.png"/>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7555535" y="2989097"/>
            <a:ext cx="1509657" cy="568094"/>
          </a:xfrm>
          <a:prstGeom prst="rect">
            <a:avLst/>
          </a:prstGeom>
          <a:noFill/>
        </p:spPr>
      </p:pic>
      <p:sp>
        <p:nvSpPr>
          <p:cNvPr id="8" name="Rectangle 7"/>
          <p:cNvSpPr/>
          <p:nvPr/>
        </p:nvSpPr>
        <p:spPr>
          <a:xfrm>
            <a:off x="-9555" y="-6172"/>
            <a:ext cx="4874027" cy="600164"/>
          </a:xfrm>
          <a:prstGeom prst="rect">
            <a:avLst/>
          </a:prstGeom>
        </p:spPr>
        <p:txBody>
          <a:bodyPr wrap="none">
            <a:spAutoFit/>
          </a:bodyPr>
          <a:lstStyle/>
          <a:p>
            <a:pPr>
              <a:spcBef>
                <a:spcPct val="20000"/>
              </a:spcBef>
              <a:buClr>
                <a:srgbClr val="4BACC6"/>
              </a:buClr>
              <a:defRPr/>
            </a:pPr>
            <a:r>
              <a:rPr lang="en-GB" sz="3300" b="1" dirty="0">
                <a:solidFill>
                  <a:prstClr val="black"/>
                </a:solidFill>
                <a:latin typeface="Calibri"/>
              </a:rPr>
              <a:t>Our Sponsors and Partners</a:t>
            </a:r>
          </a:p>
        </p:txBody>
      </p:sp>
      <p:pic>
        <p:nvPicPr>
          <p:cNvPr id="8196" name="Picture 4" descr="http://d0.awsstatic.com/logos/customers/Novartis-logo.jpg"/>
          <p:cNvPicPr>
            <a:picLocks noChangeAspect="1" noChangeArrowheads="1"/>
          </p:cNvPicPr>
          <p:nvPr/>
        </p:nvPicPr>
        <p:blipFill>
          <a:blip r:embed="rId29" cstate="print">
            <a:extLst>
              <a:ext uri="{28A0092B-C50C-407E-A947-70E740481C1C}">
                <a14:useLocalDpi xmlns:a14="http://schemas.microsoft.com/office/drawing/2010/main"/>
              </a:ext>
            </a:extLst>
          </a:blip>
          <a:srcRect/>
          <a:stretch>
            <a:fillRect/>
          </a:stretch>
        </p:blipFill>
        <p:spPr bwMode="auto">
          <a:xfrm>
            <a:off x="2991901" y="1673043"/>
            <a:ext cx="2403461" cy="581399"/>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www.cambridgenetwork.co.uk/public/photos/crescendo-logo-rgb72dpi.jpg"/>
          <p:cNvPicPr>
            <a:picLocks noChangeAspect="1" noChangeArrowheads="1"/>
          </p:cNvPicPr>
          <p:nvPr/>
        </p:nvPicPr>
        <p:blipFill>
          <a:blip r:embed="rId30" cstate="print">
            <a:extLst>
              <a:ext uri="{28A0092B-C50C-407E-A947-70E740481C1C}">
                <a14:useLocalDpi xmlns:a14="http://schemas.microsoft.com/office/drawing/2010/main"/>
              </a:ext>
            </a:extLst>
          </a:blip>
          <a:srcRect/>
          <a:stretch>
            <a:fillRect/>
          </a:stretch>
        </p:blipFill>
        <p:spPr bwMode="auto">
          <a:xfrm>
            <a:off x="5697298" y="3594350"/>
            <a:ext cx="1366486" cy="627741"/>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www.solvay.edu/sites/upload/images/ScreenHunter_03_Jun._08_09.10.jpg"/>
          <p:cNvPicPr>
            <a:picLocks noChangeAspect="1" noChangeArrowheads="1"/>
          </p:cNvPicPr>
          <p:nvPr/>
        </p:nvPicPr>
        <p:blipFill>
          <a:blip r:embed="rId31" cstate="print">
            <a:extLst>
              <a:ext uri="{28A0092B-C50C-407E-A947-70E740481C1C}">
                <a14:useLocalDpi xmlns:a14="http://schemas.microsoft.com/office/drawing/2010/main"/>
              </a:ext>
            </a:extLst>
          </a:blip>
          <a:srcRect/>
          <a:stretch>
            <a:fillRect/>
          </a:stretch>
        </p:blipFill>
        <p:spPr bwMode="auto">
          <a:xfrm>
            <a:off x="2269238" y="4588864"/>
            <a:ext cx="1649297" cy="482722"/>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www.pharmaafrica.com/wp-content/uploads/2014/09/gsk3.jpg"/>
          <p:cNvPicPr>
            <a:picLocks noChangeAspect="1" noChangeArrowheads="1"/>
          </p:cNvPicPr>
          <p:nvPr/>
        </p:nvPicPr>
        <p:blipFill>
          <a:blip r:embed="rId32" cstate="print">
            <a:extLst>
              <a:ext uri="{28A0092B-C50C-407E-A947-70E740481C1C}">
                <a14:useLocalDpi xmlns:a14="http://schemas.microsoft.com/office/drawing/2010/main"/>
              </a:ext>
            </a:extLst>
          </a:blip>
          <a:srcRect/>
          <a:stretch>
            <a:fillRect/>
          </a:stretch>
        </p:blipFill>
        <p:spPr bwMode="auto">
          <a:xfrm>
            <a:off x="3685255" y="2369246"/>
            <a:ext cx="1470154" cy="1101279"/>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http://www.f-star.com/images/pic-global-header-logo-fstar.png"/>
          <p:cNvPicPr>
            <a:picLocks noChangeAspect="1" noChangeArrowheads="1"/>
          </p:cNvPicPr>
          <p:nvPr/>
        </p:nvPicPr>
        <p:blipFill>
          <a:blip r:embed="rId33">
            <a:extLst>
              <a:ext uri="{28A0092B-C50C-407E-A947-70E740481C1C}">
                <a14:useLocalDpi xmlns:a14="http://schemas.microsoft.com/office/drawing/2010/main"/>
              </a:ext>
            </a:extLst>
          </a:blip>
          <a:srcRect/>
          <a:stretch>
            <a:fillRect/>
          </a:stretch>
        </p:blipFill>
        <p:spPr bwMode="auto">
          <a:xfrm>
            <a:off x="569526" y="3354152"/>
            <a:ext cx="1739487" cy="794928"/>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spTree>
    <p:extLst>
      <p:ext uri="{BB962C8B-B14F-4D97-AF65-F5344CB8AC3E}">
        <p14:creationId xmlns:p14="http://schemas.microsoft.com/office/powerpoint/2010/main" val="29844745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C:\Users\Admin\Dropbox\Innovation Forum\PHOTOS AND GRAPHICS\LOGOs\innovation high res.png"/>
          <p:cNvPicPr/>
          <p:nvPr/>
        </p:nvPicPr>
        <p:blipFill rotWithShape="1">
          <a:blip r:embed="rId3"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sp>
        <p:nvSpPr>
          <p:cNvPr id="6" name="Title 1"/>
          <p:cNvSpPr txBox="1">
            <a:spLocks/>
          </p:cNvSpPr>
          <p:nvPr/>
        </p:nvSpPr>
        <p:spPr>
          <a:xfrm>
            <a:off x="457200" y="230334"/>
            <a:ext cx="740936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accent5">
                    <a:lumMod val="50000"/>
                  </a:schemeClr>
                </a:solidFill>
              </a:rPr>
              <a:t>Future of Innovation…where are we heading?</a:t>
            </a:r>
            <a:endParaRPr lang="en-US" sz="2800" dirty="0">
              <a:solidFill>
                <a:schemeClr val="accent5">
                  <a:lumMod val="50000"/>
                </a:schemeClr>
              </a:solidFill>
            </a:endParaRPr>
          </a:p>
        </p:txBody>
      </p:sp>
    </p:spTree>
    <p:extLst>
      <p:ext uri="{BB962C8B-B14F-4D97-AF65-F5344CB8AC3E}">
        <p14:creationId xmlns:p14="http://schemas.microsoft.com/office/powerpoint/2010/main" val="36266680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dmin\Dropbox\CUIF &amp; CIS\IF line motif.png"/>
          <p:cNvPicPr/>
          <p:nvPr/>
        </p:nvPicPr>
        <p:blipFill>
          <a:blip r:embed="rId3" cstate="print">
            <a:extLst>
              <a:ext uri="{BEBA8EAE-BF5A-486C-A8C5-ECC9F3942E4B}">
                <a14:imgProps xmlns:a14="http://schemas.microsoft.com/office/drawing/2010/main">
                  <a14:imgLayer r:embed="rId4">
                    <a14:imgEffect>
                      <a14:artisticChalkSketch/>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rot="318207">
            <a:off x="-23368" y="6343461"/>
            <a:ext cx="8853165" cy="349543"/>
          </a:xfrm>
          <a:prstGeom prst="rect">
            <a:avLst/>
          </a:prstGeom>
          <a:noFill/>
          <a:ln>
            <a:noFill/>
          </a:ln>
        </p:spPr>
      </p:pic>
      <p:pic>
        <p:nvPicPr>
          <p:cNvPr id="10" name="Picture 9" descr="C:\Users\Admin\Dropbox\Innovation Forum\PHOTOS AND GRAPHICS\LOGOs\innovation high res.png"/>
          <p:cNvPicPr/>
          <p:nvPr/>
        </p:nvPicPr>
        <p:blipFill rotWithShape="1">
          <a:blip r:embed="rId5"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sp>
        <p:nvSpPr>
          <p:cNvPr id="11"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pic>
        <p:nvPicPr>
          <p:cNvPr id="7" name="Picture 6" descr="Screen Shot 2015-06-13 at 17.19.38.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67530" y="2052787"/>
            <a:ext cx="3550008" cy="3904353"/>
          </a:xfrm>
          <a:prstGeom prst="rect">
            <a:avLst/>
          </a:prstGeom>
        </p:spPr>
      </p:pic>
      <p:sp>
        <p:nvSpPr>
          <p:cNvPr id="12" name="Title 1"/>
          <p:cNvSpPr>
            <a:spLocks noGrp="1"/>
          </p:cNvSpPr>
          <p:nvPr>
            <p:ph type="title"/>
          </p:nvPr>
        </p:nvSpPr>
        <p:spPr>
          <a:xfrm>
            <a:off x="2269599" y="1249347"/>
            <a:ext cx="5039695" cy="906821"/>
          </a:xfrm>
        </p:spPr>
        <p:txBody>
          <a:bodyPr>
            <a:normAutofit/>
          </a:bodyPr>
          <a:lstStyle/>
          <a:p>
            <a:pPr algn="l"/>
            <a:r>
              <a:rPr lang="en-GB" sz="2400" dirty="0" smtClean="0"/>
              <a:t>More academia-industry partnership</a:t>
            </a:r>
            <a:endParaRPr lang="en-GB" sz="2400" dirty="0"/>
          </a:p>
        </p:txBody>
      </p:sp>
      <p:sp>
        <p:nvSpPr>
          <p:cNvPr id="8" name="Title 1"/>
          <p:cNvSpPr txBox="1">
            <a:spLocks/>
          </p:cNvSpPr>
          <p:nvPr/>
        </p:nvSpPr>
        <p:spPr>
          <a:xfrm>
            <a:off x="457200" y="230334"/>
            <a:ext cx="740936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accent5">
                    <a:lumMod val="50000"/>
                  </a:schemeClr>
                </a:solidFill>
              </a:rPr>
              <a:t>Future of Innovation…where are we heading?</a:t>
            </a:r>
            <a:endParaRPr lang="en-US" sz="2800" dirty="0">
              <a:solidFill>
                <a:schemeClr val="accent5">
                  <a:lumMod val="50000"/>
                </a:schemeClr>
              </a:solidFill>
            </a:endParaRPr>
          </a:p>
        </p:txBody>
      </p:sp>
    </p:spTree>
    <p:extLst>
      <p:ext uri="{BB962C8B-B14F-4D97-AF65-F5344CB8AC3E}">
        <p14:creationId xmlns:p14="http://schemas.microsoft.com/office/powerpoint/2010/main" val="40011653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ymcanyc.org/page/-/images/Program%20Images/International-Header.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121672" y="4814333"/>
            <a:ext cx="2412426" cy="19390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2287413"/>
            <a:ext cx="8229600" cy="1109281"/>
          </a:xfrm>
        </p:spPr>
        <p:txBody>
          <a:bodyPr>
            <a:normAutofit/>
          </a:bodyPr>
          <a:lstStyle/>
          <a:p>
            <a:pPr marL="0" indent="0">
              <a:buNone/>
            </a:pPr>
            <a:r>
              <a:rPr lang="en-GB" sz="2000" dirty="0" smtClean="0"/>
              <a:t>Current international young researchers and young professionals are very similar minded and easily collaborate to accelerate international innovation development.</a:t>
            </a:r>
          </a:p>
        </p:txBody>
      </p:sp>
      <p:pic>
        <p:nvPicPr>
          <p:cNvPr id="7170" name="Picture 2" descr="http://www.ymcanyc.org/page/-/images/Program%20Images/International-Header.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82049" y="3278548"/>
            <a:ext cx="3101466" cy="1939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dmin\Dropbox\Innovation Forum\PHOTOS AND GRAPHICS\LOGOs\innovation high res.png"/>
          <p:cNvPicPr/>
          <p:nvPr/>
        </p:nvPicPr>
        <p:blipFill rotWithShape="1">
          <a:blip r:embed="rId5"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sp>
        <p:nvSpPr>
          <p:cNvPr id="7"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sp>
        <p:nvSpPr>
          <p:cNvPr id="8" name="Title 1"/>
          <p:cNvSpPr txBox="1">
            <a:spLocks/>
          </p:cNvSpPr>
          <p:nvPr/>
        </p:nvSpPr>
        <p:spPr>
          <a:xfrm>
            <a:off x="457200" y="230334"/>
            <a:ext cx="740936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accent5">
                    <a:lumMod val="50000"/>
                  </a:schemeClr>
                </a:solidFill>
              </a:rPr>
              <a:t>Future of Innovation…where are we heading?</a:t>
            </a:r>
            <a:endParaRPr lang="en-US" sz="2800" dirty="0">
              <a:solidFill>
                <a:schemeClr val="accent5">
                  <a:lumMod val="50000"/>
                </a:schemeClr>
              </a:solidFill>
            </a:endParaRPr>
          </a:p>
        </p:txBody>
      </p:sp>
      <p:sp>
        <p:nvSpPr>
          <p:cNvPr id="5" name="TextBox 4"/>
          <p:cNvSpPr txBox="1"/>
          <p:nvPr/>
        </p:nvSpPr>
        <p:spPr>
          <a:xfrm>
            <a:off x="974572" y="1367940"/>
            <a:ext cx="6891993" cy="461665"/>
          </a:xfrm>
          <a:prstGeom prst="rect">
            <a:avLst/>
          </a:prstGeom>
          <a:noFill/>
        </p:spPr>
        <p:txBody>
          <a:bodyPr wrap="square" rtlCol="0">
            <a:spAutoFit/>
          </a:bodyPr>
          <a:lstStyle/>
          <a:p>
            <a:pPr algn="ctr"/>
            <a:r>
              <a:rPr lang="en-US" sz="2400" dirty="0" smtClean="0"/>
              <a:t>More collaborations across generations</a:t>
            </a:r>
            <a:endParaRPr lang="en-US" sz="2400" dirty="0"/>
          </a:p>
        </p:txBody>
      </p:sp>
      <p:pic>
        <p:nvPicPr>
          <p:cNvPr id="11" name="Picture 2" descr="http://blogs-images.forbes.com/glennllopis/files/2012/09/Our-Approach-Main-Photo.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708566" y="3722656"/>
            <a:ext cx="3271171" cy="2183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9788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Picture 2" descr="http://dreamtimecircles.com/wp-content/uploads/2013/12/DigitalTree.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180"/>
          <a:stretch/>
        </p:blipFill>
        <p:spPr bwMode="auto">
          <a:xfrm>
            <a:off x="-67075" y="-50987"/>
            <a:ext cx="9282545" cy="69363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64088" y="3284984"/>
            <a:ext cx="2232248" cy="338554"/>
          </a:xfrm>
          <a:prstGeom prst="rect">
            <a:avLst/>
          </a:prstGeom>
          <a:noFill/>
        </p:spPr>
        <p:txBody>
          <a:bodyPr wrap="square" rtlCol="0">
            <a:spAutoFit/>
          </a:bodyPr>
          <a:lstStyle/>
          <a:p>
            <a:pPr algn="ctr"/>
            <a:r>
              <a:rPr lang="en-GB" sz="1600" b="1" dirty="0" smtClean="0">
                <a:solidFill>
                  <a:schemeClr val="accent4">
                    <a:lumMod val="20000"/>
                    <a:lumOff val="80000"/>
                  </a:schemeClr>
                </a:solidFill>
                <a:latin typeface="Segoe UI Light" pitchFamily="34" charset="0"/>
                <a:cs typeface="Segoe UI Light" pitchFamily="34" charset="0"/>
              </a:rPr>
              <a:t>CHEMISTRY</a:t>
            </a:r>
            <a:endParaRPr lang="en-GB" sz="1600" b="1" dirty="0">
              <a:solidFill>
                <a:schemeClr val="accent4">
                  <a:lumMod val="20000"/>
                  <a:lumOff val="80000"/>
                </a:schemeClr>
              </a:solidFill>
              <a:latin typeface="Segoe UI Light" pitchFamily="34" charset="0"/>
              <a:cs typeface="Segoe UI Light" pitchFamily="34" charset="0"/>
            </a:endParaRPr>
          </a:p>
        </p:txBody>
      </p:sp>
      <p:sp>
        <p:nvSpPr>
          <p:cNvPr id="9" name="TextBox 8"/>
          <p:cNvSpPr txBox="1"/>
          <p:nvPr/>
        </p:nvSpPr>
        <p:spPr>
          <a:xfrm>
            <a:off x="7164288" y="3306470"/>
            <a:ext cx="2232248" cy="338554"/>
          </a:xfrm>
          <a:prstGeom prst="rect">
            <a:avLst/>
          </a:prstGeom>
          <a:noFill/>
        </p:spPr>
        <p:txBody>
          <a:bodyPr wrap="square" rtlCol="0">
            <a:spAutoFit/>
          </a:bodyPr>
          <a:lstStyle/>
          <a:p>
            <a:pPr algn="ctr"/>
            <a:r>
              <a:rPr lang="en-GB" sz="1600" b="1" dirty="0" smtClean="0">
                <a:solidFill>
                  <a:schemeClr val="accent4">
                    <a:lumMod val="20000"/>
                    <a:lumOff val="80000"/>
                  </a:schemeClr>
                </a:solidFill>
                <a:latin typeface="Segoe UI Light" pitchFamily="34" charset="0"/>
                <a:cs typeface="Segoe UI Light" pitchFamily="34" charset="0"/>
              </a:rPr>
              <a:t>PHYSICS</a:t>
            </a:r>
            <a:endParaRPr lang="en-GB" sz="1600" b="1" dirty="0">
              <a:solidFill>
                <a:schemeClr val="accent4">
                  <a:lumMod val="20000"/>
                  <a:lumOff val="80000"/>
                </a:schemeClr>
              </a:solidFill>
              <a:latin typeface="Segoe UI Light" pitchFamily="34" charset="0"/>
              <a:cs typeface="Segoe UI Light" pitchFamily="34" charset="0"/>
            </a:endParaRPr>
          </a:p>
        </p:txBody>
      </p:sp>
      <p:sp>
        <p:nvSpPr>
          <p:cNvPr id="10" name="TextBox 9"/>
          <p:cNvSpPr txBox="1"/>
          <p:nvPr/>
        </p:nvSpPr>
        <p:spPr>
          <a:xfrm>
            <a:off x="1907704" y="3356992"/>
            <a:ext cx="2232248" cy="338554"/>
          </a:xfrm>
          <a:prstGeom prst="rect">
            <a:avLst/>
          </a:prstGeom>
          <a:noFill/>
        </p:spPr>
        <p:txBody>
          <a:bodyPr wrap="square" rtlCol="0">
            <a:spAutoFit/>
          </a:bodyPr>
          <a:lstStyle/>
          <a:p>
            <a:pPr algn="ctr"/>
            <a:r>
              <a:rPr lang="en-GB" sz="1600" b="1" dirty="0" smtClean="0">
                <a:solidFill>
                  <a:schemeClr val="accent4">
                    <a:lumMod val="20000"/>
                    <a:lumOff val="80000"/>
                  </a:schemeClr>
                </a:solidFill>
                <a:latin typeface="Segoe UI Light" pitchFamily="34" charset="0"/>
                <a:cs typeface="Segoe UI Light" pitchFamily="34" charset="0"/>
              </a:rPr>
              <a:t>BIOLOGY</a:t>
            </a:r>
            <a:endParaRPr lang="en-GB" sz="1600" b="1" dirty="0">
              <a:solidFill>
                <a:schemeClr val="accent4">
                  <a:lumMod val="20000"/>
                  <a:lumOff val="80000"/>
                </a:schemeClr>
              </a:solidFill>
              <a:latin typeface="Segoe UI Light" pitchFamily="34" charset="0"/>
              <a:cs typeface="Segoe UI Light" pitchFamily="34" charset="0"/>
            </a:endParaRPr>
          </a:p>
        </p:txBody>
      </p:sp>
      <p:sp>
        <p:nvSpPr>
          <p:cNvPr id="12" name="TextBox 11"/>
          <p:cNvSpPr txBox="1"/>
          <p:nvPr/>
        </p:nvSpPr>
        <p:spPr>
          <a:xfrm>
            <a:off x="-612576" y="2082334"/>
            <a:ext cx="2232248" cy="338554"/>
          </a:xfrm>
          <a:prstGeom prst="rect">
            <a:avLst/>
          </a:prstGeom>
          <a:noFill/>
        </p:spPr>
        <p:txBody>
          <a:bodyPr wrap="square" rtlCol="0">
            <a:spAutoFit/>
          </a:bodyPr>
          <a:lstStyle/>
          <a:p>
            <a:pPr algn="ctr"/>
            <a:r>
              <a:rPr lang="en-GB" sz="1600" dirty="0" smtClean="0">
                <a:solidFill>
                  <a:schemeClr val="accent4">
                    <a:lumMod val="20000"/>
                    <a:lumOff val="80000"/>
                  </a:schemeClr>
                </a:solidFill>
                <a:latin typeface="Segoe UI Light" pitchFamily="34" charset="0"/>
                <a:cs typeface="Segoe UI Light" pitchFamily="34" charset="0"/>
              </a:rPr>
              <a:t>zoology</a:t>
            </a:r>
            <a:endParaRPr lang="en-GB" sz="1600" dirty="0">
              <a:solidFill>
                <a:schemeClr val="accent4">
                  <a:lumMod val="20000"/>
                  <a:lumOff val="80000"/>
                </a:schemeClr>
              </a:solidFill>
              <a:latin typeface="Segoe UI Light" pitchFamily="34" charset="0"/>
              <a:cs typeface="Segoe UI Light" pitchFamily="34" charset="0"/>
            </a:endParaRPr>
          </a:p>
        </p:txBody>
      </p:sp>
      <p:sp>
        <p:nvSpPr>
          <p:cNvPr id="13" name="TextBox 12"/>
          <p:cNvSpPr txBox="1"/>
          <p:nvPr/>
        </p:nvSpPr>
        <p:spPr>
          <a:xfrm>
            <a:off x="-468560" y="260648"/>
            <a:ext cx="2232248" cy="338554"/>
          </a:xfrm>
          <a:prstGeom prst="rect">
            <a:avLst/>
          </a:prstGeom>
          <a:noFill/>
        </p:spPr>
        <p:txBody>
          <a:bodyPr wrap="square" rtlCol="0">
            <a:spAutoFit/>
          </a:bodyPr>
          <a:lstStyle/>
          <a:p>
            <a:pPr algn="ctr"/>
            <a:r>
              <a:rPr lang="en-GB" sz="1600" dirty="0" smtClean="0">
                <a:solidFill>
                  <a:schemeClr val="accent4">
                    <a:lumMod val="20000"/>
                    <a:lumOff val="80000"/>
                  </a:schemeClr>
                </a:solidFill>
                <a:latin typeface="Segoe UI Light" pitchFamily="34" charset="0"/>
                <a:cs typeface="Segoe UI Light" pitchFamily="34" charset="0"/>
              </a:rPr>
              <a:t>cell biology</a:t>
            </a:r>
            <a:endParaRPr lang="en-GB" sz="1600" dirty="0">
              <a:solidFill>
                <a:schemeClr val="accent4">
                  <a:lumMod val="20000"/>
                  <a:lumOff val="80000"/>
                </a:schemeClr>
              </a:solidFill>
              <a:latin typeface="Segoe UI Light" pitchFamily="34" charset="0"/>
              <a:cs typeface="Segoe UI Light" pitchFamily="34" charset="0"/>
            </a:endParaRPr>
          </a:p>
        </p:txBody>
      </p:sp>
      <p:sp>
        <p:nvSpPr>
          <p:cNvPr id="14" name="TextBox 13"/>
          <p:cNvSpPr txBox="1"/>
          <p:nvPr/>
        </p:nvSpPr>
        <p:spPr>
          <a:xfrm>
            <a:off x="-684584" y="858198"/>
            <a:ext cx="2232248" cy="338554"/>
          </a:xfrm>
          <a:prstGeom prst="rect">
            <a:avLst/>
          </a:prstGeom>
          <a:noFill/>
        </p:spPr>
        <p:txBody>
          <a:bodyPr wrap="square" rtlCol="0">
            <a:spAutoFit/>
          </a:bodyPr>
          <a:lstStyle/>
          <a:p>
            <a:pPr algn="ctr"/>
            <a:r>
              <a:rPr lang="en-GB" sz="1600" dirty="0" smtClean="0">
                <a:solidFill>
                  <a:schemeClr val="accent4">
                    <a:lumMod val="20000"/>
                    <a:lumOff val="80000"/>
                  </a:schemeClr>
                </a:solidFill>
                <a:latin typeface="Segoe UI Light" pitchFamily="34" charset="0"/>
                <a:cs typeface="Segoe UI Light" pitchFamily="34" charset="0"/>
              </a:rPr>
              <a:t>genetics</a:t>
            </a:r>
            <a:endParaRPr lang="en-GB" sz="1600" dirty="0">
              <a:solidFill>
                <a:schemeClr val="accent4">
                  <a:lumMod val="20000"/>
                  <a:lumOff val="80000"/>
                </a:schemeClr>
              </a:solidFill>
              <a:latin typeface="Segoe UI Light" pitchFamily="34" charset="0"/>
              <a:cs typeface="Segoe UI Light" pitchFamily="34" charset="0"/>
            </a:endParaRPr>
          </a:p>
        </p:txBody>
      </p:sp>
      <p:sp>
        <p:nvSpPr>
          <p:cNvPr id="15" name="TextBox 14"/>
          <p:cNvSpPr txBox="1"/>
          <p:nvPr/>
        </p:nvSpPr>
        <p:spPr>
          <a:xfrm>
            <a:off x="971600" y="210126"/>
            <a:ext cx="2232248" cy="338554"/>
          </a:xfrm>
          <a:prstGeom prst="rect">
            <a:avLst/>
          </a:prstGeom>
          <a:noFill/>
        </p:spPr>
        <p:txBody>
          <a:bodyPr wrap="square" rtlCol="0">
            <a:spAutoFit/>
          </a:bodyPr>
          <a:lstStyle/>
          <a:p>
            <a:pPr algn="ctr"/>
            <a:r>
              <a:rPr lang="en-GB" sz="1600" dirty="0" smtClean="0">
                <a:solidFill>
                  <a:schemeClr val="accent4">
                    <a:lumMod val="20000"/>
                    <a:lumOff val="80000"/>
                  </a:schemeClr>
                </a:solidFill>
                <a:latin typeface="Segoe UI Light" pitchFamily="34" charset="0"/>
                <a:cs typeface="Segoe UI Light" pitchFamily="34" charset="0"/>
              </a:rPr>
              <a:t>biochemistry</a:t>
            </a:r>
            <a:endParaRPr lang="en-GB" sz="1600" dirty="0">
              <a:solidFill>
                <a:schemeClr val="accent4">
                  <a:lumMod val="20000"/>
                  <a:lumOff val="80000"/>
                </a:schemeClr>
              </a:solidFill>
              <a:latin typeface="Segoe UI Light" pitchFamily="34" charset="0"/>
              <a:cs typeface="Segoe UI Light" pitchFamily="34" charset="0"/>
            </a:endParaRPr>
          </a:p>
        </p:txBody>
      </p:sp>
      <p:sp>
        <p:nvSpPr>
          <p:cNvPr id="16" name="TextBox 15"/>
          <p:cNvSpPr txBox="1"/>
          <p:nvPr/>
        </p:nvSpPr>
        <p:spPr>
          <a:xfrm>
            <a:off x="179512" y="3234462"/>
            <a:ext cx="2232248" cy="338554"/>
          </a:xfrm>
          <a:prstGeom prst="rect">
            <a:avLst/>
          </a:prstGeom>
          <a:noFill/>
        </p:spPr>
        <p:txBody>
          <a:bodyPr wrap="square" rtlCol="0">
            <a:spAutoFit/>
          </a:bodyPr>
          <a:lstStyle/>
          <a:p>
            <a:pPr algn="ctr"/>
            <a:r>
              <a:rPr lang="en-GB" sz="1600" dirty="0" smtClean="0">
                <a:solidFill>
                  <a:schemeClr val="accent4">
                    <a:lumMod val="20000"/>
                    <a:lumOff val="80000"/>
                  </a:schemeClr>
                </a:solidFill>
                <a:latin typeface="Segoe UI Light" pitchFamily="34" charset="0"/>
                <a:cs typeface="Segoe UI Light" pitchFamily="34" charset="0"/>
              </a:rPr>
              <a:t>psychology</a:t>
            </a:r>
            <a:endParaRPr lang="en-GB" sz="1600" dirty="0">
              <a:solidFill>
                <a:schemeClr val="accent4">
                  <a:lumMod val="20000"/>
                  <a:lumOff val="80000"/>
                </a:schemeClr>
              </a:solidFill>
              <a:latin typeface="Segoe UI Light" pitchFamily="34" charset="0"/>
              <a:cs typeface="Segoe UI Light" pitchFamily="34" charset="0"/>
            </a:endParaRPr>
          </a:p>
        </p:txBody>
      </p:sp>
      <p:sp>
        <p:nvSpPr>
          <p:cNvPr id="17" name="TextBox 16"/>
          <p:cNvSpPr txBox="1"/>
          <p:nvPr/>
        </p:nvSpPr>
        <p:spPr>
          <a:xfrm>
            <a:off x="5482444" y="116632"/>
            <a:ext cx="2232248" cy="584775"/>
          </a:xfrm>
          <a:prstGeom prst="rect">
            <a:avLst/>
          </a:prstGeom>
          <a:noFill/>
        </p:spPr>
        <p:txBody>
          <a:bodyPr wrap="square" rtlCol="0">
            <a:spAutoFit/>
          </a:bodyPr>
          <a:lstStyle/>
          <a:p>
            <a:pPr algn="ctr"/>
            <a:r>
              <a:rPr lang="en-GB" sz="1600" dirty="0" smtClean="0">
                <a:solidFill>
                  <a:schemeClr val="accent4">
                    <a:lumMod val="20000"/>
                    <a:lumOff val="80000"/>
                  </a:schemeClr>
                </a:solidFill>
                <a:latin typeface="Segoe UI Light" pitchFamily="34" charset="0"/>
                <a:cs typeface="Segoe UI Light" pitchFamily="34" charset="0"/>
              </a:rPr>
              <a:t>physical</a:t>
            </a:r>
            <a:br>
              <a:rPr lang="en-GB" sz="1600" dirty="0" smtClean="0">
                <a:solidFill>
                  <a:schemeClr val="accent4">
                    <a:lumMod val="20000"/>
                    <a:lumOff val="80000"/>
                  </a:schemeClr>
                </a:solidFill>
                <a:latin typeface="Segoe UI Light" pitchFamily="34" charset="0"/>
                <a:cs typeface="Segoe UI Light" pitchFamily="34" charset="0"/>
              </a:rPr>
            </a:br>
            <a:r>
              <a:rPr lang="en-GB" sz="1600" dirty="0" smtClean="0">
                <a:solidFill>
                  <a:schemeClr val="accent4">
                    <a:lumMod val="20000"/>
                    <a:lumOff val="80000"/>
                  </a:schemeClr>
                </a:solidFill>
                <a:latin typeface="Segoe UI Light" pitchFamily="34" charset="0"/>
                <a:cs typeface="Segoe UI Light" pitchFamily="34" charset="0"/>
              </a:rPr>
              <a:t>chemistry</a:t>
            </a:r>
            <a:endParaRPr lang="en-GB" sz="1600" dirty="0">
              <a:solidFill>
                <a:schemeClr val="accent4">
                  <a:lumMod val="20000"/>
                  <a:lumOff val="80000"/>
                </a:schemeClr>
              </a:solidFill>
              <a:latin typeface="Segoe UI Light" pitchFamily="34" charset="0"/>
              <a:cs typeface="Segoe UI Light" pitchFamily="34" charset="0"/>
            </a:endParaRPr>
          </a:p>
        </p:txBody>
      </p:sp>
      <p:sp>
        <p:nvSpPr>
          <p:cNvPr id="18" name="TextBox 17"/>
          <p:cNvSpPr txBox="1"/>
          <p:nvPr/>
        </p:nvSpPr>
        <p:spPr>
          <a:xfrm>
            <a:off x="2483768" y="116632"/>
            <a:ext cx="2232248" cy="338554"/>
          </a:xfrm>
          <a:prstGeom prst="rect">
            <a:avLst/>
          </a:prstGeom>
          <a:noFill/>
        </p:spPr>
        <p:txBody>
          <a:bodyPr wrap="square" rtlCol="0">
            <a:spAutoFit/>
          </a:bodyPr>
          <a:lstStyle/>
          <a:p>
            <a:pPr algn="ctr"/>
            <a:r>
              <a:rPr lang="en-GB" sz="1600" dirty="0" smtClean="0">
                <a:solidFill>
                  <a:schemeClr val="accent4">
                    <a:lumMod val="20000"/>
                    <a:lumOff val="80000"/>
                  </a:schemeClr>
                </a:solidFill>
                <a:latin typeface="Segoe UI Light" pitchFamily="34" charset="0"/>
                <a:cs typeface="Segoe UI Light" pitchFamily="34" charset="0"/>
              </a:rPr>
              <a:t>organic chemistry</a:t>
            </a:r>
            <a:endParaRPr lang="en-GB" sz="1600" dirty="0">
              <a:solidFill>
                <a:schemeClr val="accent4">
                  <a:lumMod val="20000"/>
                  <a:lumOff val="80000"/>
                </a:schemeClr>
              </a:solidFill>
              <a:latin typeface="Segoe UI Light" pitchFamily="34" charset="0"/>
              <a:cs typeface="Segoe UI Light" pitchFamily="34" charset="0"/>
            </a:endParaRPr>
          </a:p>
        </p:txBody>
      </p:sp>
      <p:sp>
        <p:nvSpPr>
          <p:cNvPr id="21" name="TextBox 20"/>
          <p:cNvSpPr txBox="1"/>
          <p:nvPr/>
        </p:nvSpPr>
        <p:spPr>
          <a:xfrm>
            <a:off x="7164288" y="2658398"/>
            <a:ext cx="2232248" cy="338554"/>
          </a:xfrm>
          <a:prstGeom prst="rect">
            <a:avLst/>
          </a:prstGeom>
          <a:noFill/>
        </p:spPr>
        <p:txBody>
          <a:bodyPr wrap="square" rtlCol="0">
            <a:spAutoFit/>
          </a:bodyPr>
          <a:lstStyle/>
          <a:p>
            <a:pPr algn="ctr"/>
            <a:r>
              <a:rPr lang="en-GB" sz="1600" dirty="0" smtClean="0">
                <a:solidFill>
                  <a:schemeClr val="accent4">
                    <a:lumMod val="20000"/>
                    <a:lumOff val="80000"/>
                  </a:schemeClr>
                </a:solidFill>
                <a:latin typeface="Segoe UI Light" pitchFamily="34" charset="0"/>
                <a:cs typeface="Segoe UI Light" pitchFamily="34" charset="0"/>
              </a:rPr>
              <a:t>astrophysics</a:t>
            </a:r>
            <a:endParaRPr lang="en-GB" sz="1600" dirty="0">
              <a:solidFill>
                <a:schemeClr val="accent4">
                  <a:lumMod val="20000"/>
                  <a:lumOff val="80000"/>
                </a:schemeClr>
              </a:solidFill>
              <a:latin typeface="Segoe UI Light" pitchFamily="34" charset="0"/>
              <a:cs typeface="Segoe UI Light" pitchFamily="34" charset="0"/>
            </a:endParaRPr>
          </a:p>
        </p:txBody>
      </p:sp>
      <p:sp>
        <p:nvSpPr>
          <p:cNvPr id="22" name="TextBox 21"/>
          <p:cNvSpPr txBox="1"/>
          <p:nvPr/>
        </p:nvSpPr>
        <p:spPr>
          <a:xfrm>
            <a:off x="7380312" y="1484784"/>
            <a:ext cx="2232248" cy="584775"/>
          </a:xfrm>
          <a:prstGeom prst="rect">
            <a:avLst/>
          </a:prstGeom>
          <a:noFill/>
        </p:spPr>
        <p:txBody>
          <a:bodyPr wrap="square" rtlCol="0">
            <a:spAutoFit/>
          </a:bodyPr>
          <a:lstStyle/>
          <a:p>
            <a:pPr algn="ctr"/>
            <a:r>
              <a:rPr lang="en-GB" sz="1600" dirty="0" smtClean="0">
                <a:solidFill>
                  <a:schemeClr val="accent4">
                    <a:lumMod val="20000"/>
                    <a:lumOff val="80000"/>
                  </a:schemeClr>
                </a:solidFill>
                <a:latin typeface="Segoe UI Light" pitchFamily="34" charset="0"/>
                <a:cs typeface="Segoe UI Light" pitchFamily="34" charset="0"/>
              </a:rPr>
              <a:t>quantum</a:t>
            </a:r>
            <a:br>
              <a:rPr lang="en-GB" sz="1600" dirty="0" smtClean="0">
                <a:solidFill>
                  <a:schemeClr val="accent4">
                    <a:lumMod val="20000"/>
                    <a:lumOff val="80000"/>
                  </a:schemeClr>
                </a:solidFill>
                <a:latin typeface="Segoe UI Light" pitchFamily="34" charset="0"/>
                <a:cs typeface="Segoe UI Light" pitchFamily="34" charset="0"/>
              </a:rPr>
            </a:br>
            <a:r>
              <a:rPr lang="en-GB" sz="1600" dirty="0" smtClean="0">
                <a:solidFill>
                  <a:schemeClr val="accent4">
                    <a:lumMod val="20000"/>
                    <a:lumOff val="80000"/>
                  </a:schemeClr>
                </a:solidFill>
                <a:latin typeface="Segoe UI Light" pitchFamily="34" charset="0"/>
                <a:cs typeface="Segoe UI Light" pitchFamily="34" charset="0"/>
              </a:rPr>
              <a:t>physics</a:t>
            </a:r>
            <a:endParaRPr lang="en-GB" sz="1600" dirty="0">
              <a:solidFill>
                <a:schemeClr val="accent4">
                  <a:lumMod val="20000"/>
                  <a:lumOff val="80000"/>
                </a:schemeClr>
              </a:solidFill>
              <a:latin typeface="Segoe UI Light" pitchFamily="34" charset="0"/>
              <a:cs typeface="Segoe UI Light" pitchFamily="34" charset="0"/>
            </a:endParaRPr>
          </a:p>
        </p:txBody>
      </p:sp>
      <p:sp>
        <p:nvSpPr>
          <p:cNvPr id="23" name="TextBox 22"/>
          <p:cNvSpPr txBox="1"/>
          <p:nvPr/>
        </p:nvSpPr>
        <p:spPr>
          <a:xfrm>
            <a:off x="7524328" y="611977"/>
            <a:ext cx="2232248" cy="584775"/>
          </a:xfrm>
          <a:prstGeom prst="rect">
            <a:avLst/>
          </a:prstGeom>
          <a:noFill/>
        </p:spPr>
        <p:txBody>
          <a:bodyPr wrap="square" rtlCol="0">
            <a:spAutoFit/>
          </a:bodyPr>
          <a:lstStyle/>
          <a:p>
            <a:pPr algn="ctr"/>
            <a:r>
              <a:rPr lang="en-GB" sz="1600" dirty="0" smtClean="0">
                <a:solidFill>
                  <a:schemeClr val="accent4">
                    <a:lumMod val="20000"/>
                    <a:lumOff val="80000"/>
                  </a:schemeClr>
                </a:solidFill>
                <a:latin typeface="Segoe UI Light" pitchFamily="34" charset="0"/>
                <a:cs typeface="Segoe UI Light" pitchFamily="34" charset="0"/>
              </a:rPr>
              <a:t>fluid </a:t>
            </a:r>
            <a:br>
              <a:rPr lang="en-GB" sz="1600" dirty="0" smtClean="0">
                <a:solidFill>
                  <a:schemeClr val="accent4">
                    <a:lumMod val="20000"/>
                    <a:lumOff val="80000"/>
                  </a:schemeClr>
                </a:solidFill>
                <a:latin typeface="Segoe UI Light" pitchFamily="34" charset="0"/>
                <a:cs typeface="Segoe UI Light" pitchFamily="34" charset="0"/>
              </a:rPr>
            </a:br>
            <a:r>
              <a:rPr lang="en-GB" sz="1600" dirty="0" smtClean="0">
                <a:solidFill>
                  <a:schemeClr val="accent4">
                    <a:lumMod val="20000"/>
                    <a:lumOff val="80000"/>
                  </a:schemeClr>
                </a:solidFill>
                <a:latin typeface="Segoe UI Light" pitchFamily="34" charset="0"/>
                <a:cs typeface="Segoe UI Light" pitchFamily="34" charset="0"/>
              </a:rPr>
              <a:t>mechanics</a:t>
            </a:r>
            <a:endParaRPr lang="en-GB" sz="1600" dirty="0">
              <a:solidFill>
                <a:schemeClr val="accent4">
                  <a:lumMod val="20000"/>
                  <a:lumOff val="80000"/>
                </a:schemeClr>
              </a:solidFill>
              <a:latin typeface="Segoe UI Light" pitchFamily="34" charset="0"/>
              <a:cs typeface="Segoe UI Light" pitchFamily="34" charset="0"/>
            </a:endParaRPr>
          </a:p>
        </p:txBody>
      </p:sp>
      <p:sp>
        <p:nvSpPr>
          <p:cNvPr id="27" name="TextBox 26"/>
          <p:cNvSpPr txBox="1"/>
          <p:nvPr/>
        </p:nvSpPr>
        <p:spPr>
          <a:xfrm>
            <a:off x="4103948" y="61754"/>
            <a:ext cx="2232248" cy="584775"/>
          </a:xfrm>
          <a:prstGeom prst="rect">
            <a:avLst/>
          </a:prstGeom>
          <a:noFill/>
        </p:spPr>
        <p:txBody>
          <a:bodyPr wrap="square" rtlCol="0">
            <a:spAutoFit/>
          </a:bodyPr>
          <a:lstStyle/>
          <a:p>
            <a:pPr algn="ctr"/>
            <a:r>
              <a:rPr lang="en-GB" sz="1600" dirty="0" smtClean="0">
                <a:solidFill>
                  <a:schemeClr val="accent4">
                    <a:lumMod val="20000"/>
                    <a:lumOff val="80000"/>
                  </a:schemeClr>
                </a:solidFill>
                <a:latin typeface="Segoe UI Light" pitchFamily="34" charset="0"/>
                <a:cs typeface="Segoe UI Light" pitchFamily="34" charset="0"/>
              </a:rPr>
              <a:t>analytical</a:t>
            </a:r>
            <a:br>
              <a:rPr lang="en-GB" sz="1600" dirty="0" smtClean="0">
                <a:solidFill>
                  <a:schemeClr val="accent4">
                    <a:lumMod val="20000"/>
                    <a:lumOff val="80000"/>
                  </a:schemeClr>
                </a:solidFill>
                <a:latin typeface="Segoe UI Light" pitchFamily="34" charset="0"/>
                <a:cs typeface="Segoe UI Light" pitchFamily="34" charset="0"/>
              </a:rPr>
            </a:br>
            <a:r>
              <a:rPr lang="en-GB" sz="1600" dirty="0" smtClean="0">
                <a:solidFill>
                  <a:schemeClr val="accent4">
                    <a:lumMod val="20000"/>
                    <a:lumOff val="80000"/>
                  </a:schemeClr>
                </a:solidFill>
                <a:latin typeface="Segoe UI Light" pitchFamily="34" charset="0"/>
                <a:cs typeface="Segoe UI Light" pitchFamily="34" charset="0"/>
              </a:rPr>
              <a:t> chemistry</a:t>
            </a:r>
            <a:endParaRPr lang="en-GB" sz="1600" dirty="0">
              <a:solidFill>
                <a:schemeClr val="accent4">
                  <a:lumMod val="20000"/>
                  <a:lumOff val="80000"/>
                </a:schemeClr>
              </a:solidFill>
              <a:latin typeface="Segoe UI Light" pitchFamily="34" charset="0"/>
              <a:cs typeface="Segoe UI Light" pitchFamily="34" charset="0"/>
            </a:endParaRPr>
          </a:p>
        </p:txBody>
      </p:sp>
      <p:sp>
        <p:nvSpPr>
          <p:cNvPr id="28" name="TextBox 27"/>
          <p:cNvSpPr txBox="1"/>
          <p:nvPr/>
        </p:nvSpPr>
        <p:spPr>
          <a:xfrm>
            <a:off x="7020272" y="116632"/>
            <a:ext cx="2232248" cy="338554"/>
          </a:xfrm>
          <a:prstGeom prst="rect">
            <a:avLst/>
          </a:prstGeom>
          <a:noFill/>
        </p:spPr>
        <p:txBody>
          <a:bodyPr wrap="square" rtlCol="0">
            <a:spAutoFit/>
          </a:bodyPr>
          <a:lstStyle/>
          <a:p>
            <a:pPr algn="ctr"/>
            <a:r>
              <a:rPr lang="en-GB" sz="1600" dirty="0" smtClean="0">
                <a:solidFill>
                  <a:schemeClr val="accent4">
                    <a:lumMod val="20000"/>
                    <a:lumOff val="80000"/>
                  </a:schemeClr>
                </a:solidFill>
                <a:latin typeface="Segoe UI Light" pitchFamily="34" charset="0"/>
                <a:cs typeface="Segoe UI Light" pitchFamily="34" charset="0"/>
              </a:rPr>
              <a:t>thermodynamics</a:t>
            </a:r>
            <a:endParaRPr lang="en-GB" sz="1600" dirty="0">
              <a:solidFill>
                <a:schemeClr val="accent4">
                  <a:lumMod val="20000"/>
                  <a:lumOff val="80000"/>
                </a:schemeClr>
              </a:solidFill>
              <a:latin typeface="Segoe UI Light" pitchFamily="34" charset="0"/>
              <a:cs typeface="Segoe UI Light" pitchFamily="34" charset="0"/>
            </a:endParaRPr>
          </a:p>
        </p:txBody>
      </p:sp>
      <p:sp>
        <p:nvSpPr>
          <p:cNvPr id="31" name="TextBox 30"/>
          <p:cNvSpPr txBox="1"/>
          <p:nvPr/>
        </p:nvSpPr>
        <p:spPr>
          <a:xfrm>
            <a:off x="789263" y="4944070"/>
            <a:ext cx="5013873" cy="1077218"/>
          </a:xfrm>
          <a:prstGeom prst="rect">
            <a:avLst/>
          </a:prstGeom>
          <a:noFill/>
        </p:spPr>
        <p:txBody>
          <a:bodyPr wrap="square" rtlCol="0">
            <a:spAutoFit/>
          </a:bodyPr>
          <a:lstStyle/>
          <a:p>
            <a:r>
              <a:rPr lang="en-GB" sz="3200" b="1" dirty="0" smtClean="0">
                <a:solidFill>
                  <a:schemeClr val="bg1"/>
                </a:solidFill>
                <a:latin typeface="Segoe UI Light" pitchFamily="34" charset="0"/>
                <a:cs typeface="Segoe UI Light" pitchFamily="34" charset="0"/>
              </a:rPr>
              <a:t>More interdisciplinary collaborations</a:t>
            </a:r>
            <a:endParaRPr lang="en-GB" sz="3200" b="1" dirty="0">
              <a:solidFill>
                <a:schemeClr val="bg1"/>
              </a:solidFill>
              <a:latin typeface="Segoe UI Light" pitchFamily="34" charset="0"/>
              <a:cs typeface="Segoe UI Light" pitchFamily="34" charset="0"/>
            </a:endParaRPr>
          </a:p>
        </p:txBody>
      </p:sp>
    </p:spTree>
    <p:extLst>
      <p:ext uri="{BB962C8B-B14F-4D97-AF65-F5344CB8AC3E}">
        <p14:creationId xmlns:p14="http://schemas.microsoft.com/office/powerpoint/2010/main" val="7520778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logs.scientificamerican.com/cross-check/files/2012/10/FebMar_F_PeerPeerNetworks.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512" y="0"/>
            <a:ext cx="9180512" cy="68813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7957" y="5153228"/>
            <a:ext cx="1944216" cy="338554"/>
          </a:xfrm>
          <a:prstGeom prst="rect">
            <a:avLst/>
          </a:prstGeom>
          <a:noFill/>
        </p:spPr>
        <p:txBody>
          <a:bodyPr wrap="square" rtlCol="0">
            <a:spAutoFit/>
          </a:bodyPr>
          <a:lstStyle/>
          <a:p>
            <a:pPr algn="ctr"/>
            <a:r>
              <a:rPr lang="en-GB" sz="1600" dirty="0" smtClean="0">
                <a:solidFill>
                  <a:schemeClr val="accent4">
                    <a:lumMod val="50000"/>
                  </a:schemeClr>
                </a:solidFill>
                <a:latin typeface="Segoe UI Light" pitchFamily="34" charset="0"/>
                <a:cs typeface="Segoe UI Light" pitchFamily="34" charset="0"/>
              </a:rPr>
              <a:t>politicians</a:t>
            </a:r>
            <a:endParaRPr lang="en-GB" sz="1600" dirty="0">
              <a:solidFill>
                <a:schemeClr val="accent4">
                  <a:lumMod val="50000"/>
                </a:schemeClr>
              </a:solidFill>
              <a:latin typeface="Segoe UI Light" pitchFamily="34" charset="0"/>
              <a:cs typeface="Segoe UI Light" pitchFamily="34" charset="0"/>
            </a:endParaRPr>
          </a:p>
        </p:txBody>
      </p:sp>
      <p:sp>
        <p:nvSpPr>
          <p:cNvPr id="5" name="TextBox 4"/>
          <p:cNvSpPr txBox="1"/>
          <p:nvPr/>
        </p:nvSpPr>
        <p:spPr>
          <a:xfrm>
            <a:off x="3995936" y="5307116"/>
            <a:ext cx="1944216" cy="369332"/>
          </a:xfrm>
          <a:prstGeom prst="rect">
            <a:avLst/>
          </a:prstGeom>
          <a:noFill/>
        </p:spPr>
        <p:txBody>
          <a:bodyPr wrap="square" rtlCol="0">
            <a:spAutoFit/>
          </a:bodyPr>
          <a:lstStyle/>
          <a:p>
            <a:pPr algn="ctr"/>
            <a:r>
              <a:rPr lang="en-GB" dirty="0" smtClean="0">
                <a:solidFill>
                  <a:schemeClr val="accent4">
                    <a:lumMod val="50000"/>
                  </a:schemeClr>
                </a:solidFill>
                <a:latin typeface="Segoe UI Light" pitchFamily="34" charset="0"/>
                <a:cs typeface="Segoe UI Light" pitchFamily="34" charset="0"/>
              </a:rPr>
              <a:t>corporates</a:t>
            </a:r>
            <a:endParaRPr lang="en-GB" dirty="0">
              <a:solidFill>
                <a:schemeClr val="accent4">
                  <a:lumMod val="50000"/>
                </a:schemeClr>
              </a:solidFill>
              <a:latin typeface="Segoe UI Light" pitchFamily="34" charset="0"/>
              <a:cs typeface="Segoe UI Light" pitchFamily="34" charset="0"/>
            </a:endParaRPr>
          </a:p>
        </p:txBody>
      </p:sp>
      <p:sp>
        <p:nvSpPr>
          <p:cNvPr id="6" name="TextBox 5"/>
          <p:cNvSpPr txBox="1"/>
          <p:nvPr/>
        </p:nvSpPr>
        <p:spPr>
          <a:xfrm>
            <a:off x="4588009" y="694740"/>
            <a:ext cx="1944216" cy="369332"/>
          </a:xfrm>
          <a:prstGeom prst="rect">
            <a:avLst/>
          </a:prstGeom>
          <a:noFill/>
        </p:spPr>
        <p:txBody>
          <a:bodyPr wrap="square" rtlCol="0">
            <a:spAutoFit/>
          </a:bodyPr>
          <a:lstStyle/>
          <a:p>
            <a:pPr algn="ctr"/>
            <a:r>
              <a:rPr lang="en-GB" dirty="0">
                <a:solidFill>
                  <a:schemeClr val="accent4">
                    <a:lumMod val="50000"/>
                  </a:schemeClr>
                </a:solidFill>
                <a:latin typeface="Segoe UI Light" pitchFamily="34" charset="0"/>
                <a:cs typeface="Segoe UI Light" pitchFamily="34" charset="0"/>
              </a:rPr>
              <a:t>b</a:t>
            </a:r>
            <a:r>
              <a:rPr lang="en-GB" dirty="0" smtClean="0">
                <a:solidFill>
                  <a:schemeClr val="accent4">
                    <a:lumMod val="50000"/>
                  </a:schemeClr>
                </a:solidFill>
                <a:latin typeface="Segoe UI Light" pitchFamily="34" charset="0"/>
                <a:cs typeface="Segoe UI Light" pitchFamily="34" charset="0"/>
              </a:rPr>
              <a:t>iologists</a:t>
            </a:r>
            <a:endParaRPr lang="en-GB" dirty="0">
              <a:solidFill>
                <a:schemeClr val="accent4">
                  <a:lumMod val="50000"/>
                </a:schemeClr>
              </a:solidFill>
              <a:latin typeface="Segoe UI Light" pitchFamily="34" charset="0"/>
              <a:cs typeface="Segoe UI Light" pitchFamily="34" charset="0"/>
            </a:endParaRPr>
          </a:p>
        </p:txBody>
      </p:sp>
      <p:sp>
        <p:nvSpPr>
          <p:cNvPr id="7" name="TextBox 6"/>
          <p:cNvSpPr txBox="1"/>
          <p:nvPr/>
        </p:nvSpPr>
        <p:spPr>
          <a:xfrm>
            <a:off x="1979712" y="621849"/>
            <a:ext cx="1944216" cy="430887"/>
          </a:xfrm>
          <a:prstGeom prst="rect">
            <a:avLst/>
          </a:prstGeom>
          <a:noFill/>
        </p:spPr>
        <p:txBody>
          <a:bodyPr wrap="square" rtlCol="0">
            <a:spAutoFit/>
          </a:bodyPr>
          <a:lstStyle/>
          <a:p>
            <a:pPr algn="ctr"/>
            <a:r>
              <a:rPr lang="en-GB" sz="2200" dirty="0">
                <a:solidFill>
                  <a:schemeClr val="accent4">
                    <a:lumMod val="50000"/>
                  </a:schemeClr>
                </a:solidFill>
                <a:latin typeface="Segoe UI Light" pitchFamily="34" charset="0"/>
                <a:cs typeface="Segoe UI Light" pitchFamily="34" charset="0"/>
              </a:rPr>
              <a:t>e</a:t>
            </a:r>
            <a:r>
              <a:rPr lang="en-GB" sz="2200" dirty="0" smtClean="0">
                <a:solidFill>
                  <a:schemeClr val="accent4">
                    <a:lumMod val="50000"/>
                  </a:schemeClr>
                </a:solidFill>
                <a:latin typeface="Segoe UI Light" pitchFamily="34" charset="0"/>
                <a:cs typeface="Segoe UI Light" pitchFamily="34" charset="0"/>
              </a:rPr>
              <a:t>ngineers</a:t>
            </a:r>
            <a:endParaRPr lang="en-GB" sz="2200" dirty="0">
              <a:solidFill>
                <a:schemeClr val="accent4">
                  <a:lumMod val="50000"/>
                </a:schemeClr>
              </a:solidFill>
              <a:latin typeface="Segoe UI Light" pitchFamily="34" charset="0"/>
              <a:cs typeface="Segoe UI Light" pitchFamily="34" charset="0"/>
            </a:endParaRPr>
          </a:p>
        </p:txBody>
      </p:sp>
      <p:sp>
        <p:nvSpPr>
          <p:cNvPr id="8" name="TextBox 7"/>
          <p:cNvSpPr txBox="1"/>
          <p:nvPr/>
        </p:nvSpPr>
        <p:spPr>
          <a:xfrm>
            <a:off x="442819" y="4907006"/>
            <a:ext cx="2304256" cy="430887"/>
          </a:xfrm>
          <a:prstGeom prst="rect">
            <a:avLst/>
          </a:prstGeom>
          <a:noFill/>
        </p:spPr>
        <p:txBody>
          <a:bodyPr wrap="square" rtlCol="0">
            <a:spAutoFit/>
          </a:bodyPr>
          <a:lstStyle/>
          <a:p>
            <a:pPr algn="ctr"/>
            <a:r>
              <a:rPr lang="en-GB" sz="2200" dirty="0">
                <a:solidFill>
                  <a:schemeClr val="accent4">
                    <a:lumMod val="50000"/>
                  </a:schemeClr>
                </a:solidFill>
                <a:latin typeface="Segoe UI Light" pitchFamily="34" charset="0"/>
                <a:cs typeface="Segoe UI Light" pitchFamily="34" charset="0"/>
              </a:rPr>
              <a:t>e</a:t>
            </a:r>
            <a:r>
              <a:rPr lang="en-GB" sz="2200" dirty="0" smtClean="0">
                <a:solidFill>
                  <a:schemeClr val="accent4">
                    <a:lumMod val="50000"/>
                  </a:schemeClr>
                </a:solidFill>
                <a:latin typeface="Segoe UI Light" pitchFamily="34" charset="0"/>
                <a:cs typeface="Segoe UI Light" pitchFamily="34" charset="0"/>
              </a:rPr>
              <a:t>ntrepreneurs</a:t>
            </a:r>
            <a:endParaRPr lang="en-GB" sz="2200" dirty="0">
              <a:solidFill>
                <a:schemeClr val="accent4">
                  <a:lumMod val="50000"/>
                </a:schemeClr>
              </a:solidFill>
              <a:latin typeface="Segoe UI Light" pitchFamily="34" charset="0"/>
              <a:cs typeface="Segoe UI Light" pitchFamily="34" charset="0"/>
            </a:endParaRPr>
          </a:p>
        </p:txBody>
      </p:sp>
      <p:sp>
        <p:nvSpPr>
          <p:cNvPr id="9" name="TextBox 8"/>
          <p:cNvSpPr txBox="1"/>
          <p:nvPr/>
        </p:nvSpPr>
        <p:spPr>
          <a:xfrm>
            <a:off x="6378731" y="4454056"/>
            <a:ext cx="1944216" cy="430887"/>
          </a:xfrm>
          <a:prstGeom prst="rect">
            <a:avLst/>
          </a:prstGeom>
          <a:noFill/>
        </p:spPr>
        <p:txBody>
          <a:bodyPr wrap="square" rtlCol="0">
            <a:spAutoFit/>
          </a:bodyPr>
          <a:lstStyle/>
          <a:p>
            <a:pPr algn="ctr"/>
            <a:r>
              <a:rPr lang="en-GB" sz="2200" dirty="0" smtClean="0">
                <a:solidFill>
                  <a:schemeClr val="accent4">
                    <a:lumMod val="50000"/>
                  </a:schemeClr>
                </a:solidFill>
                <a:latin typeface="Segoe UI Light" pitchFamily="34" charset="0"/>
                <a:cs typeface="Segoe UI Light" pitchFamily="34" charset="0"/>
              </a:rPr>
              <a:t>civil servants</a:t>
            </a:r>
            <a:endParaRPr lang="en-GB" sz="2200" dirty="0">
              <a:solidFill>
                <a:schemeClr val="accent4">
                  <a:lumMod val="50000"/>
                </a:schemeClr>
              </a:solidFill>
              <a:latin typeface="Segoe UI Light" pitchFamily="34" charset="0"/>
              <a:cs typeface="Segoe UI Light" pitchFamily="34" charset="0"/>
            </a:endParaRPr>
          </a:p>
        </p:txBody>
      </p:sp>
      <p:sp>
        <p:nvSpPr>
          <p:cNvPr id="10" name="TextBox 9"/>
          <p:cNvSpPr txBox="1"/>
          <p:nvPr/>
        </p:nvSpPr>
        <p:spPr>
          <a:xfrm>
            <a:off x="801371" y="5804089"/>
            <a:ext cx="1944216" cy="369332"/>
          </a:xfrm>
          <a:prstGeom prst="rect">
            <a:avLst/>
          </a:prstGeom>
          <a:noFill/>
        </p:spPr>
        <p:txBody>
          <a:bodyPr wrap="square" rtlCol="0">
            <a:spAutoFit/>
          </a:bodyPr>
          <a:lstStyle/>
          <a:p>
            <a:pPr algn="ctr"/>
            <a:r>
              <a:rPr lang="en-GB" dirty="0" smtClean="0">
                <a:solidFill>
                  <a:schemeClr val="accent4">
                    <a:lumMod val="50000"/>
                  </a:schemeClr>
                </a:solidFill>
                <a:latin typeface="Segoe UI Light" pitchFamily="34" charset="0"/>
                <a:cs typeface="Segoe UI Light" pitchFamily="34" charset="0"/>
              </a:rPr>
              <a:t>angel investors</a:t>
            </a:r>
            <a:endParaRPr lang="en-GB" dirty="0">
              <a:solidFill>
                <a:schemeClr val="accent4">
                  <a:lumMod val="50000"/>
                </a:schemeClr>
              </a:solidFill>
              <a:latin typeface="Segoe UI Light" pitchFamily="34" charset="0"/>
              <a:cs typeface="Segoe UI Light" pitchFamily="34" charset="0"/>
            </a:endParaRPr>
          </a:p>
        </p:txBody>
      </p:sp>
      <p:sp>
        <p:nvSpPr>
          <p:cNvPr id="11" name="TextBox 10"/>
          <p:cNvSpPr txBox="1"/>
          <p:nvPr/>
        </p:nvSpPr>
        <p:spPr>
          <a:xfrm>
            <a:off x="2330226" y="5416188"/>
            <a:ext cx="1944216" cy="369332"/>
          </a:xfrm>
          <a:prstGeom prst="rect">
            <a:avLst/>
          </a:prstGeom>
          <a:noFill/>
        </p:spPr>
        <p:txBody>
          <a:bodyPr wrap="square" rtlCol="0">
            <a:spAutoFit/>
          </a:bodyPr>
          <a:lstStyle/>
          <a:p>
            <a:pPr algn="ctr"/>
            <a:r>
              <a:rPr lang="en-GB" dirty="0" smtClean="0">
                <a:solidFill>
                  <a:schemeClr val="accent4">
                    <a:lumMod val="50000"/>
                  </a:schemeClr>
                </a:solidFill>
                <a:latin typeface="Segoe UI Light" pitchFamily="34" charset="0"/>
                <a:cs typeface="Segoe UI Light" pitchFamily="34" charset="0"/>
              </a:rPr>
              <a:t>start-ups</a:t>
            </a:r>
            <a:endParaRPr lang="en-GB" dirty="0">
              <a:solidFill>
                <a:schemeClr val="accent4">
                  <a:lumMod val="50000"/>
                </a:schemeClr>
              </a:solidFill>
              <a:latin typeface="Segoe UI Light" pitchFamily="34" charset="0"/>
              <a:cs typeface="Segoe UI Light" pitchFamily="34" charset="0"/>
            </a:endParaRPr>
          </a:p>
        </p:txBody>
      </p:sp>
      <p:sp>
        <p:nvSpPr>
          <p:cNvPr id="16" name="TextBox 15"/>
          <p:cNvSpPr txBox="1"/>
          <p:nvPr/>
        </p:nvSpPr>
        <p:spPr>
          <a:xfrm>
            <a:off x="1043608" y="1772816"/>
            <a:ext cx="2347057" cy="369332"/>
          </a:xfrm>
          <a:prstGeom prst="rect">
            <a:avLst/>
          </a:prstGeom>
          <a:noFill/>
        </p:spPr>
        <p:txBody>
          <a:bodyPr wrap="square" rtlCol="0">
            <a:spAutoFit/>
          </a:bodyPr>
          <a:lstStyle/>
          <a:p>
            <a:pPr algn="ctr"/>
            <a:r>
              <a:rPr lang="en-GB" dirty="0">
                <a:solidFill>
                  <a:schemeClr val="accent4">
                    <a:lumMod val="50000"/>
                  </a:schemeClr>
                </a:solidFill>
                <a:latin typeface="Segoe UI Light" pitchFamily="34" charset="0"/>
                <a:cs typeface="Segoe UI Light" pitchFamily="34" charset="0"/>
              </a:rPr>
              <a:t>p</a:t>
            </a:r>
            <a:r>
              <a:rPr lang="en-GB" dirty="0" smtClean="0">
                <a:solidFill>
                  <a:schemeClr val="accent4">
                    <a:lumMod val="50000"/>
                  </a:schemeClr>
                </a:solidFill>
                <a:latin typeface="Segoe UI Light" pitchFamily="34" charset="0"/>
                <a:cs typeface="Segoe UI Light" pitchFamily="34" charset="0"/>
              </a:rPr>
              <a:t>hysicists</a:t>
            </a:r>
            <a:endParaRPr lang="en-GB" dirty="0">
              <a:solidFill>
                <a:schemeClr val="accent4">
                  <a:lumMod val="50000"/>
                </a:schemeClr>
              </a:solidFill>
              <a:latin typeface="Segoe UI Light" pitchFamily="34" charset="0"/>
              <a:cs typeface="Segoe UI Light" pitchFamily="34" charset="0"/>
            </a:endParaRPr>
          </a:p>
        </p:txBody>
      </p:sp>
      <p:sp>
        <p:nvSpPr>
          <p:cNvPr id="22" name="TextBox 21"/>
          <p:cNvSpPr txBox="1"/>
          <p:nvPr/>
        </p:nvSpPr>
        <p:spPr>
          <a:xfrm>
            <a:off x="801371" y="4227114"/>
            <a:ext cx="1944216" cy="369332"/>
          </a:xfrm>
          <a:prstGeom prst="rect">
            <a:avLst/>
          </a:prstGeom>
          <a:noFill/>
        </p:spPr>
        <p:txBody>
          <a:bodyPr wrap="square" rtlCol="0">
            <a:spAutoFit/>
          </a:bodyPr>
          <a:lstStyle/>
          <a:p>
            <a:pPr algn="ctr"/>
            <a:r>
              <a:rPr lang="en-GB" dirty="0" smtClean="0">
                <a:solidFill>
                  <a:schemeClr val="accent4">
                    <a:lumMod val="50000"/>
                  </a:schemeClr>
                </a:solidFill>
                <a:latin typeface="Segoe UI Light" pitchFamily="34" charset="0"/>
                <a:cs typeface="Segoe UI Light" pitchFamily="34" charset="0"/>
              </a:rPr>
              <a:t>venture capital</a:t>
            </a:r>
            <a:endParaRPr lang="en-GB" dirty="0">
              <a:solidFill>
                <a:schemeClr val="accent4">
                  <a:lumMod val="50000"/>
                </a:schemeClr>
              </a:solidFill>
              <a:latin typeface="Segoe UI Light" pitchFamily="34" charset="0"/>
              <a:cs typeface="Segoe UI Light" pitchFamily="34" charset="0"/>
            </a:endParaRPr>
          </a:p>
        </p:txBody>
      </p:sp>
      <p:sp>
        <p:nvSpPr>
          <p:cNvPr id="23" name="TextBox 22"/>
          <p:cNvSpPr txBox="1"/>
          <p:nvPr/>
        </p:nvSpPr>
        <p:spPr>
          <a:xfrm>
            <a:off x="3207903" y="1248590"/>
            <a:ext cx="2347057" cy="369332"/>
          </a:xfrm>
          <a:prstGeom prst="rect">
            <a:avLst/>
          </a:prstGeom>
          <a:noFill/>
        </p:spPr>
        <p:txBody>
          <a:bodyPr wrap="square" rtlCol="0">
            <a:spAutoFit/>
          </a:bodyPr>
          <a:lstStyle/>
          <a:p>
            <a:pPr algn="ctr"/>
            <a:r>
              <a:rPr lang="en-GB" dirty="0">
                <a:solidFill>
                  <a:schemeClr val="accent4">
                    <a:lumMod val="50000"/>
                  </a:schemeClr>
                </a:solidFill>
                <a:latin typeface="Segoe UI Light" pitchFamily="34" charset="0"/>
                <a:cs typeface="Segoe UI Light" pitchFamily="34" charset="0"/>
              </a:rPr>
              <a:t>c</a:t>
            </a:r>
            <a:r>
              <a:rPr lang="en-GB" dirty="0" smtClean="0">
                <a:solidFill>
                  <a:schemeClr val="accent4">
                    <a:lumMod val="50000"/>
                  </a:schemeClr>
                </a:solidFill>
                <a:latin typeface="Segoe UI Light" pitchFamily="34" charset="0"/>
                <a:cs typeface="Segoe UI Light" pitchFamily="34" charset="0"/>
              </a:rPr>
              <a:t>hemists</a:t>
            </a:r>
            <a:endParaRPr lang="en-GB" dirty="0">
              <a:solidFill>
                <a:schemeClr val="accent4">
                  <a:lumMod val="50000"/>
                </a:schemeClr>
              </a:solidFill>
              <a:latin typeface="Segoe UI Light" pitchFamily="34" charset="0"/>
              <a:cs typeface="Segoe UI Light" pitchFamily="34" charset="0"/>
            </a:endParaRPr>
          </a:p>
        </p:txBody>
      </p:sp>
      <p:sp>
        <p:nvSpPr>
          <p:cNvPr id="24" name="TextBox 23"/>
          <p:cNvSpPr txBox="1"/>
          <p:nvPr/>
        </p:nvSpPr>
        <p:spPr>
          <a:xfrm>
            <a:off x="3362288" y="6093295"/>
            <a:ext cx="2347057" cy="584775"/>
          </a:xfrm>
          <a:prstGeom prst="rect">
            <a:avLst/>
          </a:prstGeom>
          <a:noFill/>
        </p:spPr>
        <p:txBody>
          <a:bodyPr wrap="square" rtlCol="0">
            <a:spAutoFit/>
          </a:bodyPr>
          <a:lstStyle/>
          <a:p>
            <a:pPr algn="ctr"/>
            <a:r>
              <a:rPr lang="en-GB" sz="1600" dirty="0" smtClean="0">
                <a:solidFill>
                  <a:schemeClr val="accent4">
                    <a:lumMod val="50000"/>
                  </a:schemeClr>
                </a:solidFill>
                <a:latin typeface="Segoe UI Light" pitchFamily="34" charset="0"/>
                <a:cs typeface="Segoe UI Light" pitchFamily="34" charset="0"/>
              </a:rPr>
              <a:t>professional</a:t>
            </a:r>
            <a:br>
              <a:rPr lang="en-GB" sz="1600" dirty="0" smtClean="0">
                <a:solidFill>
                  <a:schemeClr val="accent4">
                    <a:lumMod val="50000"/>
                  </a:schemeClr>
                </a:solidFill>
                <a:latin typeface="Segoe UI Light" pitchFamily="34" charset="0"/>
                <a:cs typeface="Segoe UI Light" pitchFamily="34" charset="0"/>
              </a:rPr>
            </a:br>
            <a:r>
              <a:rPr lang="en-GB" sz="1600" dirty="0" smtClean="0">
                <a:solidFill>
                  <a:schemeClr val="accent4">
                    <a:lumMod val="50000"/>
                  </a:schemeClr>
                </a:solidFill>
                <a:latin typeface="Segoe UI Light" pitchFamily="34" charset="0"/>
                <a:cs typeface="Segoe UI Light" pitchFamily="34" charset="0"/>
              </a:rPr>
              <a:t>services</a:t>
            </a:r>
            <a:endParaRPr lang="en-GB" sz="1600" dirty="0">
              <a:solidFill>
                <a:schemeClr val="accent4">
                  <a:lumMod val="50000"/>
                </a:schemeClr>
              </a:solidFill>
              <a:latin typeface="Segoe UI Light" pitchFamily="34" charset="0"/>
              <a:cs typeface="Segoe UI Light" pitchFamily="34" charset="0"/>
            </a:endParaRPr>
          </a:p>
        </p:txBody>
      </p:sp>
      <p:sp>
        <p:nvSpPr>
          <p:cNvPr id="25" name="TextBox 24"/>
          <p:cNvSpPr txBox="1"/>
          <p:nvPr/>
        </p:nvSpPr>
        <p:spPr>
          <a:xfrm>
            <a:off x="7152440" y="3606561"/>
            <a:ext cx="2183935" cy="584775"/>
          </a:xfrm>
          <a:prstGeom prst="rect">
            <a:avLst/>
          </a:prstGeom>
          <a:noFill/>
        </p:spPr>
        <p:txBody>
          <a:bodyPr wrap="square" rtlCol="0">
            <a:spAutoFit/>
          </a:bodyPr>
          <a:lstStyle/>
          <a:p>
            <a:pPr algn="ctr"/>
            <a:r>
              <a:rPr lang="en-GB" sz="1600" dirty="0" smtClean="0">
                <a:solidFill>
                  <a:schemeClr val="accent4">
                    <a:lumMod val="50000"/>
                  </a:schemeClr>
                </a:solidFill>
                <a:latin typeface="Segoe UI Light" pitchFamily="34" charset="0"/>
                <a:cs typeface="Segoe UI Light" pitchFamily="34" charset="0"/>
              </a:rPr>
              <a:t>university administrators</a:t>
            </a:r>
            <a:endParaRPr lang="en-GB" sz="1600" dirty="0">
              <a:solidFill>
                <a:schemeClr val="accent4">
                  <a:lumMod val="50000"/>
                </a:schemeClr>
              </a:solidFill>
              <a:latin typeface="Segoe UI Light" pitchFamily="34" charset="0"/>
              <a:cs typeface="Segoe UI Light" pitchFamily="34" charset="0"/>
            </a:endParaRPr>
          </a:p>
        </p:txBody>
      </p:sp>
      <p:sp>
        <p:nvSpPr>
          <p:cNvPr id="26" name="TextBox 25"/>
          <p:cNvSpPr txBox="1"/>
          <p:nvPr/>
        </p:nvSpPr>
        <p:spPr>
          <a:xfrm>
            <a:off x="5772113" y="1431104"/>
            <a:ext cx="2347057" cy="369332"/>
          </a:xfrm>
          <a:prstGeom prst="rect">
            <a:avLst/>
          </a:prstGeom>
          <a:noFill/>
        </p:spPr>
        <p:txBody>
          <a:bodyPr wrap="square" rtlCol="0">
            <a:spAutoFit/>
          </a:bodyPr>
          <a:lstStyle/>
          <a:p>
            <a:pPr algn="ctr"/>
            <a:r>
              <a:rPr lang="en-GB" dirty="0" smtClean="0">
                <a:solidFill>
                  <a:schemeClr val="accent4">
                    <a:lumMod val="50000"/>
                  </a:schemeClr>
                </a:solidFill>
                <a:latin typeface="Segoe UI Light" pitchFamily="34" charset="0"/>
                <a:cs typeface="Segoe UI Light" pitchFamily="34" charset="0"/>
              </a:rPr>
              <a:t>mathematicians</a:t>
            </a:r>
            <a:endParaRPr lang="en-GB" dirty="0">
              <a:solidFill>
                <a:schemeClr val="accent4">
                  <a:lumMod val="50000"/>
                </a:schemeClr>
              </a:solidFill>
              <a:latin typeface="Segoe UI Light" pitchFamily="34" charset="0"/>
              <a:cs typeface="Segoe UI Light" pitchFamily="34" charset="0"/>
            </a:endParaRPr>
          </a:p>
        </p:txBody>
      </p:sp>
      <p:sp>
        <p:nvSpPr>
          <p:cNvPr id="27" name="TextBox 26"/>
          <p:cNvSpPr txBox="1"/>
          <p:nvPr/>
        </p:nvSpPr>
        <p:spPr>
          <a:xfrm>
            <a:off x="5897350" y="2333781"/>
            <a:ext cx="2347057" cy="400110"/>
          </a:xfrm>
          <a:prstGeom prst="rect">
            <a:avLst/>
          </a:prstGeom>
          <a:noFill/>
        </p:spPr>
        <p:txBody>
          <a:bodyPr wrap="square" rtlCol="0">
            <a:spAutoFit/>
          </a:bodyPr>
          <a:lstStyle/>
          <a:p>
            <a:pPr algn="ctr"/>
            <a:r>
              <a:rPr lang="en-GB" sz="2000" dirty="0" smtClean="0">
                <a:solidFill>
                  <a:schemeClr val="accent4">
                    <a:lumMod val="50000"/>
                  </a:schemeClr>
                </a:solidFill>
                <a:latin typeface="Segoe UI Light" pitchFamily="34" charset="0"/>
                <a:cs typeface="Segoe UI Light" pitchFamily="34" charset="0"/>
              </a:rPr>
              <a:t>social scientists</a:t>
            </a:r>
            <a:endParaRPr lang="en-GB" sz="2000" dirty="0">
              <a:solidFill>
                <a:schemeClr val="accent4">
                  <a:lumMod val="50000"/>
                </a:schemeClr>
              </a:solidFill>
              <a:latin typeface="Segoe UI Light" pitchFamily="34" charset="0"/>
              <a:cs typeface="Segoe UI Light" pitchFamily="34" charset="0"/>
            </a:endParaRPr>
          </a:p>
        </p:txBody>
      </p:sp>
      <p:sp>
        <p:nvSpPr>
          <p:cNvPr id="28" name="TextBox 27"/>
          <p:cNvSpPr txBox="1"/>
          <p:nvPr/>
        </p:nvSpPr>
        <p:spPr>
          <a:xfrm>
            <a:off x="35496" y="3356992"/>
            <a:ext cx="1944216" cy="400110"/>
          </a:xfrm>
          <a:prstGeom prst="rect">
            <a:avLst/>
          </a:prstGeom>
          <a:noFill/>
        </p:spPr>
        <p:txBody>
          <a:bodyPr wrap="square" rtlCol="0">
            <a:spAutoFit/>
          </a:bodyPr>
          <a:lstStyle/>
          <a:p>
            <a:pPr algn="ctr"/>
            <a:r>
              <a:rPr lang="en-GB" sz="2000" dirty="0" smtClean="0">
                <a:solidFill>
                  <a:schemeClr val="accent4">
                    <a:lumMod val="50000"/>
                  </a:schemeClr>
                </a:solidFill>
                <a:latin typeface="Segoe UI Light" pitchFamily="34" charset="0"/>
                <a:cs typeface="Segoe UI Light" pitchFamily="34" charset="0"/>
              </a:rPr>
              <a:t>incubators</a:t>
            </a:r>
            <a:endParaRPr lang="en-GB" sz="2000" dirty="0">
              <a:solidFill>
                <a:schemeClr val="accent4">
                  <a:lumMod val="50000"/>
                </a:schemeClr>
              </a:solidFill>
              <a:latin typeface="Segoe UI Light" pitchFamily="34" charset="0"/>
              <a:cs typeface="Segoe UI Light" pitchFamily="34" charset="0"/>
            </a:endParaRPr>
          </a:p>
        </p:txBody>
      </p:sp>
      <p:sp>
        <p:nvSpPr>
          <p:cNvPr id="29" name="TextBox 28"/>
          <p:cNvSpPr txBox="1"/>
          <p:nvPr/>
        </p:nvSpPr>
        <p:spPr>
          <a:xfrm>
            <a:off x="1131131" y="2564904"/>
            <a:ext cx="1944216" cy="338554"/>
          </a:xfrm>
          <a:prstGeom prst="rect">
            <a:avLst/>
          </a:prstGeom>
          <a:noFill/>
        </p:spPr>
        <p:txBody>
          <a:bodyPr wrap="square" rtlCol="0">
            <a:spAutoFit/>
          </a:bodyPr>
          <a:lstStyle/>
          <a:p>
            <a:pPr algn="ctr"/>
            <a:r>
              <a:rPr lang="en-GB" sz="1600" dirty="0" smtClean="0">
                <a:solidFill>
                  <a:schemeClr val="accent4">
                    <a:lumMod val="50000"/>
                  </a:schemeClr>
                </a:solidFill>
                <a:latin typeface="Segoe UI Light" pitchFamily="34" charset="0"/>
                <a:cs typeface="Segoe UI Light" pitchFamily="34" charset="0"/>
              </a:rPr>
              <a:t>business schools</a:t>
            </a:r>
            <a:endParaRPr lang="en-GB" sz="1600" dirty="0">
              <a:solidFill>
                <a:schemeClr val="accent4">
                  <a:lumMod val="50000"/>
                </a:schemeClr>
              </a:solidFill>
              <a:latin typeface="Segoe UI Light" pitchFamily="34" charset="0"/>
              <a:cs typeface="Segoe UI Light" pitchFamily="34" charset="0"/>
            </a:endParaRPr>
          </a:p>
        </p:txBody>
      </p:sp>
      <p:sp>
        <p:nvSpPr>
          <p:cNvPr id="30" name="TextBox 29"/>
          <p:cNvSpPr txBox="1"/>
          <p:nvPr/>
        </p:nvSpPr>
        <p:spPr>
          <a:xfrm>
            <a:off x="5865849" y="5804089"/>
            <a:ext cx="1944216" cy="369332"/>
          </a:xfrm>
          <a:prstGeom prst="rect">
            <a:avLst/>
          </a:prstGeom>
          <a:noFill/>
        </p:spPr>
        <p:txBody>
          <a:bodyPr wrap="square" rtlCol="0">
            <a:spAutoFit/>
          </a:bodyPr>
          <a:lstStyle/>
          <a:p>
            <a:pPr algn="ctr"/>
            <a:r>
              <a:rPr lang="en-GB" dirty="0" smtClean="0">
                <a:solidFill>
                  <a:schemeClr val="accent4">
                    <a:lumMod val="50000"/>
                  </a:schemeClr>
                </a:solidFill>
                <a:latin typeface="Segoe UI Light" pitchFamily="34" charset="0"/>
                <a:cs typeface="Segoe UI Light" pitchFamily="34" charset="0"/>
              </a:rPr>
              <a:t>science parks</a:t>
            </a:r>
            <a:endParaRPr lang="en-GB" dirty="0">
              <a:solidFill>
                <a:schemeClr val="accent4">
                  <a:lumMod val="50000"/>
                </a:schemeClr>
              </a:solidFill>
              <a:latin typeface="Segoe UI Light" pitchFamily="34" charset="0"/>
              <a:cs typeface="Segoe UI Light" pitchFamily="34" charset="0"/>
            </a:endParaRPr>
          </a:p>
        </p:txBody>
      </p:sp>
      <p:sp>
        <p:nvSpPr>
          <p:cNvPr id="31" name="TextBox 30"/>
          <p:cNvSpPr txBox="1"/>
          <p:nvPr/>
        </p:nvSpPr>
        <p:spPr>
          <a:xfrm>
            <a:off x="5957828" y="3304907"/>
            <a:ext cx="1944216" cy="369332"/>
          </a:xfrm>
          <a:prstGeom prst="rect">
            <a:avLst/>
          </a:prstGeom>
          <a:noFill/>
        </p:spPr>
        <p:txBody>
          <a:bodyPr wrap="square" rtlCol="0">
            <a:spAutoFit/>
          </a:bodyPr>
          <a:lstStyle/>
          <a:p>
            <a:pPr algn="ctr"/>
            <a:r>
              <a:rPr lang="en-GB" dirty="0" smtClean="0">
                <a:solidFill>
                  <a:schemeClr val="accent4">
                    <a:lumMod val="50000"/>
                  </a:schemeClr>
                </a:solidFill>
                <a:latin typeface="Segoe UI Light" pitchFamily="34" charset="0"/>
                <a:cs typeface="Segoe UI Light" pitchFamily="34" charset="0"/>
              </a:rPr>
              <a:t>hospitals</a:t>
            </a:r>
            <a:endParaRPr lang="en-GB" dirty="0">
              <a:solidFill>
                <a:schemeClr val="accent4">
                  <a:lumMod val="50000"/>
                </a:schemeClr>
              </a:solidFill>
              <a:latin typeface="Segoe UI Light" pitchFamily="34" charset="0"/>
              <a:cs typeface="Segoe UI Light" pitchFamily="34" charset="0"/>
            </a:endParaRPr>
          </a:p>
        </p:txBody>
      </p:sp>
      <p:sp>
        <p:nvSpPr>
          <p:cNvPr id="32" name="TextBox 31"/>
          <p:cNvSpPr txBox="1"/>
          <p:nvPr/>
        </p:nvSpPr>
        <p:spPr>
          <a:xfrm>
            <a:off x="107504" y="1124744"/>
            <a:ext cx="2347057" cy="369332"/>
          </a:xfrm>
          <a:prstGeom prst="rect">
            <a:avLst/>
          </a:prstGeom>
          <a:noFill/>
        </p:spPr>
        <p:txBody>
          <a:bodyPr wrap="square" rtlCol="0">
            <a:spAutoFit/>
          </a:bodyPr>
          <a:lstStyle/>
          <a:p>
            <a:pPr algn="ctr"/>
            <a:r>
              <a:rPr lang="en-GB" dirty="0" smtClean="0">
                <a:solidFill>
                  <a:schemeClr val="accent4">
                    <a:lumMod val="50000"/>
                  </a:schemeClr>
                </a:solidFill>
                <a:latin typeface="Segoe UI Light" pitchFamily="34" charset="0"/>
                <a:cs typeface="Segoe UI Light" pitchFamily="34" charset="0"/>
              </a:rPr>
              <a:t>clinicians</a:t>
            </a:r>
            <a:endParaRPr lang="en-GB" dirty="0">
              <a:solidFill>
                <a:schemeClr val="accent4">
                  <a:lumMod val="50000"/>
                </a:schemeClr>
              </a:solidFill>
              <a:latin typeface="Segoe UI Light" pitchFamily="34" charset="0"/>
              <a:cs typeface="Segoe UI Light" pitchFamily="34" charset="0"/>
            </a:endParaRPr>
          </a:p>
        </p:txBody>
      </p:sp>
      <p:sp>
        <p:nvSpPr>
          <p:cNvPr id="33" name="TextBox 32"/>
          <p:cNvSpPr txBox="1"/>
          <p:nvPr/>
        </p:nvSpPr>
        <p:spPr>
          <a:xfrm>
            <a:off x="6500826" y="668015"/>
            <a:ext cx="1944216" cy="353943"/>
          </a:xfrm>
          <a:prstGeom prst="rect">
            <a:avLst/>
          </a:prstGeom>
          <a:noFill/>
        </p:spPr>
        <p:txBody>
          <a:bodyPr wrap="square" rtlCol="0">
            <a:spAutoFit/>
          </a:bodyPr>
          <a:lstStyle/>
          <a:p>
            <a:pPr algn="ctr"/>
            <a:r>
              <a:rPr lang="en-GB" sz="1700" dirty="0" smtClean="0">
                <a:solidFill>
                  <a:schemeClr val="accent4">
                    <a:lumMod val="50000"/>
                  </a:schemeClr>
                </a:solidFill>
                <a:latin typeface="Segoe UI Light" pitchFamily="34" charset="0"/>
                <a:cs typeface="Segoe UI Light" pitchFamily="34" charset="0"/>
              </a:rPr>
              <a:t>computer scientists</a:t>
            </a:r>
            <a:endParaRPr lang="en-GB" sz="1700" dirty="0">
              <a:solidFill>
                <a:schemeClr val="accent4">
                  <a:lumMod val="50000"/>
                </a:schemeClr>
              </a:solidFill>
              <a:latin typeface="Segoe UI Light" pitchFamily="34" charset="0"/>
              <a:cs typeface="Segoe UI Light" pitchFamily="34" charset="0"/>
            </a:endParaRPr>
          </a:p>
        </p:txBody>
      </p:sp>
      <p:pic>
        <p:nvPicPr>
          <p:cNvPr id="35" name="Picture 3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43306" y="3357562"/>
            <a:ext cx="1887612" cy="1851657"/>
          </a:xfrm>
          <a:prstGeom prst="rect">
            <a:avLst/>
          </a:prstGeom>
        </p:spPr>
      </p:pic>
      <p:pic>
        <p:nvPicPr>
          <p:cNvPr id="36" name="Picture 35" descr="C:\Users\Admin\Dropbox\Innovation Forum\PHOTOS AND GRAPHICS\LOGOs\innovation high res.png"/>
          <p:cNvPicPr/>
          <p:nvPr/>
        </p:nvPicPr>
        <p:blipFill rotWithShape="1">
          <a:blip r:embed="rId5"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sp>
        <p:nvSpPr>
          <p:cNvPr id="34"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sp>
        <p:nvSpPr>
          <p:cNvPr id="2" name="Rectangle 1"/>
          <p:cNvSpPr/>
          <p:nvPr/>
        </p:nvSpPr>
        <p:spPr>
          <a:xfrm>
            <a:off x="2912921" y="2441793"/>
            <a:ext cx="3244918" cy="923330"/>
          </a:xfrm>
          <a:prstGeom prst="rect">
            <a:avLst/>
          </a:prstGeom>
        </p:spPr>
        <p:txBody>
          <a:bodyPr wrap="square">
            <a:spAutoFit/>
          </a:bodyPr>
          <a:lstStyle/>
          <a:p>
            <a:pPr algn="ctr"/>
            <a:r>
              <a:rPr lang="en-GB" dirty="0">
                <a:solidFill>
                  <a:srgbClr val="FF0000"/>
                </a:solidFill>
              </a:rPr>
              <a:t>Grassroots researchers </a:t>
            </a:r>
            <a:r>
              <a:rPr lang="en-GB" dirty="0" smtClean="0">
                <a:solidFill>
                  <a:srgbClr val="FF0000"/>
                </a:solidFill>
              </a:rPr>
              <a:t>need to </a:t>
            </a:r>
            <a:r>
              <a:rPr lang="en-GB" dirty="0">
                <a:solidFill>
                  <a:srgbClr val="FF0000"/>
                </a:solidFill>
              </a:rPr>
              <a:t>be involved in parallel to strong leadership from the senior levels</a:t>
            </a:r>
          </a:p>
        </p:txBody>
      </p:sp>
    </p:spTree>
    <p:extLst>
      <p:ext uri="{BB962C8B-B14F-4D97-AF65-F5344CB8AC3E}">
        <p14:creationId xmlns:p14="http://schemas.microsoft.com/office/powerpoint/2010/main" val="3419154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Dropbox\Innovation Forum\PHOTOS AND GRAPHICS\LOGOs\innovation high res.png"/>
          <p:cNvPicPr/>
          <p:nvPr/>
        </p:nvPicPr>
        <p:blipFill rotWithShape="1">
          <a:blip r:embed="rId2"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sp>
        <p:nvSpPr>
          <p:cNvPr id="8" name="Subtitle 2"/>
          <p:cNvSpPr txBox="1">
            <a:spLocks/>
          </p:cNvSpPr>
          <p:nvPr/>
        </p:nvSpPr>
        <p:spPr>
          <a:xfrm>
            <a:off x="1229422" y="4202278"/>
            <a:ext cx="7128792" cy="1584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2400" b="1" dirty="0" smtClean="0"/>
          </a:p>
          <a:p>
            <a:pPr marL="0" indent="0" algn="ctr">
              <a:buNone/>
            </a:pPr>
            <a:endParaRPr lang="en-GB" sz="2400" dirty="0">
              <a:solidFill>
                <a:srgbClr val="002060"/>
              </a:solidFill>
            </a:endParaRPr>
          </a:p>
          <a:p>
            <a:pPr marL="0" indent="0" algn="ctr">
              <a:buNone/>
            </a:pPr>
            <a:r>
              <a:rPr lang="en-GB" sz="2400" dirty="0" err="1" smtClean="0">
                <a:solidFill>
                  <a:srgbClr val="002060"/>
                </a:solidFill>
              </a:rPr>
              <a:t>www.inno</a:t>
            </a:r>
            <a:r>
              <a:rPr lang="en-GB" sz="2400" dirty="0" err="1">
                <a:solidFill>
                  <a:srgbClr val="002060"/>
                </a:solidFill>
              </a:rPr>
              <a:t>-</a:t>
            </a:r>
            <a:r>
              <a:rPr lang="en-GB" sz="2400" dirty="0" err="1" smtClean="0">
                <a:solidFill>
                  <a:srgbClr val="002060"/>
                </a:solidFill>
              </a:rPr>
              <a:t>forum.org</a:t>
            </a:r>
            <a:endParaRPr lang="en-GB" sz="2400" dirty="0" smtClean="0">
              <a:solidFill>
                <a:srgbClr val="002060"/>
              </a:solidFill>
            </a:endParaRPr>
          </a:p>
          <a:p>
            <a:pPr marL="0" indent="0" algn="ctr">
              <a:buNone/>
            </a:pPr>
            <a:endParaRPr lang="en-GB" sz="2400" dirty="0" smtClean="0">
              <a:solidFill>
                <a:srgbClr val="002060"/>
              </a:solidFill>
            </a:endParaRPr>
          </a:p>
          <a:p>
            <a:pPr marL="0" indent="0" algn="ctr">
              <a:buNone/>
            </a:pPr>
            <a:endParaRPr lang="en-GB" sz="2400" dirty="0" smtClean="0">
              <a:solidFill>
                <a:srgbClr val="002060"/>
              </a:solidFill>
            </a:endParaRPr>
          </a:p>
          <a:p>
            <a:pPr marL="0" indent="0" algn="ctr">
              <a:buNone/>
            </a:pPr>
            <a:endParaRPr lang="en-GB" sz="2400" dirty="0">
              <a:solidFill>
                <a:srgbClr val="002060"/>
              </a:solidFill>
            </a:endParaRPr>
          </a:p>
        </p:txBody>
      </p:sp>
      <p:sp>
        <p:nvSpPr>
          <p:cNvPr id="10" name="Subtitle 2"/>
          <p:cNvSpPr txBox="1">
            <a:spLocks/>
          </p:cNvSpPr>
          <p:nvPr/>
        </p:nvSpPr>
        <p:spPr>
          <a:xfrm>
            <a:off x="980550" y="714356"/>
            <a:ext cx="7128792" cy="6129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400" b="1" dirty="0" smtClean="0">
                <a:latin typeface="+mj-lt"/>
              </a:rPr>
              <a:t>STAY IN TOUCH!</a:t>
            </a:r>
            <a:endParaRPr lang="en-GB" sz="2400" b="1" dirty="0">
              <a:latin typeface="+mj-lt"/>
            </a:endParaRPr>
          </a:p>
        </p:txBody>
      </p:sp>
      <p:pic>
        <p:nvPicPr>
          <p:cNvPr id="58370" name="Picture 2" descr="C:\Users\Marek\Dropbox\Screenshots\Screenshot 2014-11-20 12.40.37.png"/>
          <p:cNvPicPr>
            <a:picLocks noChangeAspect="1" noChangeArrowheads="1"/>
          </p:cNvPicPr>
          <p:nvPr/>
        </p:nvPicPr>
        <p:blipFill>
          <a:blip r:embed="rId3"/>
          <a:srcRect/>
          <a:stretch>
            <a:fillRect/>
          </a:stretch>
        </p:blipFill>
        <p:spPr bwMode="auto">
          <a:xfrm>
            <a:off x="2803622" y="1500174"/>
            <a:ext cx="4247191" cy="3286148"/>
          </a:xfrm>
          <a:prstGeom prst="rect">
            <a:avLst/>
          </a:prstGeom>
          <a:noFill/>
        </p:spPr>
      </p:pic>
      <p:sp>
        <p:nvSpPr>
          <p:cNvPr id="7"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spTree>
    <p:extLst>
      <p:ext uri="{BB962C8B-B14F-4D97-AF65-F5344CB8AC3E}">
        <p14:creationId xmlns:p14="http://schemas.microsoft.com/office/powerpoint/2010/main" val="3882000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FUTURE OF INNOVATION</a:t>
            </a:r>
            <a:endParaRPr lang="en-GB" b="1" dirty="0"/>
          </a:p>
        </p:txBody>
      </p:sp>
      <p:sp>
        <p:nvSpPr>
          <p:cNvPr id="3" name="Content Placeholder 2"/>
          <p:cNvSpPr>
            <a:spLocks noGrp="1"/>
          </p:cNvSpPr>
          <p:nvPr>
            <p:ph idx="1"/>
          </p:nvPr>
        </p:nvSpPr>
        <p:spPr/>
        <p:txBody>
          <a:bodyPr>
            <a:normAutofit/>
          </a:bodyPr>
          <a:lstStyle/>
          <a:p>
            <a:pPr marL="0" indent="0">
              <a:buNone/>
            </a:pPr>
            <a:r>
              <a:rPr lang="en-GB" sz="2400" dirty="0" smtClean="0"/>
              <a:t>Requires:</a:t>
            </a:r>
          </a:p>
          <a:p>
            <a:r>
              <a:rPr lang="en-GB" sz="2400" dirty="0" smtClean="0"/>
              <a:t>Grassroots researchers to be involved in parallel to strong leadership from the senior levels</a:t>
            </a:r>
          </a:p>
          <a:p>
            <a:r>
              <a:rPr lang="en-GB" sz="2400" dirty="0" smtClean="0"/>
              <a:t>Cross-interdisciplinary is key</a:t>
            </a:r>
          </a:p>
          <a:p>
            <a:r>
              <a:rPr lang="en-GB" sz="2400" dirty="0" smtClean="0"/>
              <a:t>Open access and collaborative efforts between </a:t>
            </a:r>
          </a:p>
          <a:p>
            <a:pPr marL="0" indent="0">
              <a:buNone/>
            </a:pPr>
            <a:r>
              <a:rPr lang="en-GB" sz="2400" dirty="0" smtClean="0">
                <a:solidFill>
                  <a:srgbClr val="0070C0"/>
                </a:solidFill>
              </a:rPr>
              <a:t>     </a:t>
            </a:r>
            <a:r>
              <a:rPr lang="en-GB" sz="2400" b="1" dirty="0" smtClean="0">
                <a:solidFill>
                  <a:srgbClr val="0070C0"/>
                </a:solidFill>
              </a:rPr>
              <a:t>industry–academia</a:t>
            </a:r>
            <a:r>
              <a:rPr lang="en-GB" sz="2400" dirty="0" smtClean="0">
                <a:solidFill>
                  <a:srgbClr val="0070C0"/>
                </a:solidFill>
              </a:rPr>
              <a:t> </a:t>
            </a:r>
            <a:r>
              <a:rPr lang="en-GB" sz="2400" dirty="0" smtClean="0"/>
              <a:t>and </a:t>
            </a:r>
            <a:r>
              <a:rPr lang="en-GB" sz="2400" b="1" dirty="0" smtClean="0">
                <a:solidFill>
                  <a:srgbClr val="00B050"/>
                </a:solidFill>
              </a:rPr>
              <a:t>industry–</a:t>
            </a:r>
            <a:r>
              <a:rPr lang="en-GB" sz="2400" b="1" dirty="0" err="1" smtClean="0">
                <a:solidFill>
                  <a:srgbClr val="00B050"/>
                </a:solidFill>
              </a:rPr>
              <a:t>startups</a:t>
            </a:r>
            <a:r>
              <a:rPr lang="en-GB" sz="2400" dirty="0" smtClean="0">
                <a:solidFill>
                  <a:srgbClr val="00B050"/>
                </a:solidFill>
              </a:rPr>
              <a:t> </a:t>
            </a:r>
            <a:r>
              <a:rPr lang="en-GB" sz="2400" dirty="0" smtClean="0"/>
              <a:t>is key</a:t>
            </a:r>
          </a:p>
          <a:p>
            <a:r>
              <a:rPr lang="en-GB" sz="2400" dirty="0" smtClean="0"/>
              <a:t>International collaborative efforts</a:t>
            </a:r>
          </a:p>
          <a:p>
            <a:r>
              <a:rPr lang="en-GB" sz="2400" dirty="0" smtClean="0"/>
              <a:t>Universities facilitating low entry barrier for early stage researchers to commercialise  (skills and awareness development)</a:t>
            </a:r>
          </a:p>
          <a:p>
            <a:endParaRPr lang="en-GB" sz="2400" dirty="0" smtClean="0"/>
          </a:p>
          <a:p>
            <a:endParaRPr lang="en-GB" sz="2400" dirty="0" smtClean="0"/>
          </a:p>
        </p:txBody>
      </p:sp>
      <p:pic>
        <p:nvPicPr>
          <p:cNvPr id="4" name="Picture 3" descr="C:\Users\Admin\Dropbox\Innovation Forum\PHOTOS AND GRAPHICS\LOGOs\innovation high res.png"/>
          <p:cNvPicPr/>
          <p:nvPr/>
        </p:nvPicPr>
        <p:blipFill rotWithShape="1">
          <a:blip r:embed="rId2"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sp>
        <p:nvSpPr>
          <p:cNvPr id="5"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spTree>
    <p:extLst>
      <p:ext uri="{BB962C8B-B14F-4D97-AF65-F5344CB8AC3E}">
        <p14:creationId xmlns:p14="http://schemas.microsoft.com/office/powerpoint/2010/main" val="1582978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Open access	</a:t>
            </a:r>
            <a:endParaRPr lang="en-GB" b="1" dirty="0"/>
          </a:p>
        </p:txBody>
      </p:sp>
      <p:sp>
        <p:nvSpPr>
          <p:cNvPr id="3" name="Content Placeholder 2"/>
          <p:cNvSpPr>
            <a:spLocks noGrp="1"/>
          </p:cNvSpPr>
          <p:nvPr>
            <p:ph idx="1"/>
          </p:nvPr>
        </p:nvSpPr>
        <p:spPr>
          <a:xfrm>
            <a:off x="621449" y="1196752"/>
            <a:ext cx="8229600" cy="4525963"/>
          </a:xfrm>
        </p:spPr>
        <p:txBody>
          <a:bodyPr>
            <a:normAutofit/>
          </a:bodyPr>
          <a:lstStyle/>
          <a:p>
            <a:pPr marL="0" indent="0">
              <a:buNone/>
            </a:pPr>
            <a:r>
              <a:rPr lang="en-GB" sz="2400" dirty="0" smtClean="0"/>
              <a:t>Open access scientific and drug databases allow for drugs to be enhanced or repositioned</a:t>
            </a:r>
            <a:endParaRPr lang="en-GB" sz="2400"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267804" y="3107270"/>
            <a:ext cx="6233154" cy="3562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268488" y="2129289"/>
            <a:ext cx="6228183" cy="100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170" name="Object 2"/>
          <p:cNvGraphicFramePr>
            <a:graphicFrameLocks noChangeAspect="1"/>
          </p:cNvGraphicFramePr>
          <p:nvPr/>
        </p:nvGraphicFramePr>
        <p:xfrm>
          <a:off x="7029450" y="5753100"/>
          <a:ext cx="2114550" cy="1104900"/>
        </p:xfrm>
        <a:graphic>
          <a:graphicData uri="http://schemas.openxmlformats.org/presentationml/2006/ole">
            <mc:AlternateContent xmlns:mc="http://schemas.openxmlformats.org/markup-compatibility/2006">
              <mc:Choice xmlns:v="urn:schemas-microsoft-com:vml" Requires="v">
                <p:oleObj spid="_x0000_s2113" name="Acrobat Document" r:id="rId5" imgW="1696680" imgH="869760" progId="AcroExch.Document.11">
                  <p:embed/>
                </p:oleObj>
              </mc:Choice>
              <mc:Fallback>
                <p:oleObj name="Acrobat Document" r:id="rId5" imgW="1696680" imgH="869760" progId="AcroExch.Document.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9450" y="5753100"/>
                        <a:ext cx="21145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7" name="Picture 6" descr="C:\Users\Admin\Dropbox\Innovation Forum\PHOTOS AND GRAPHICS\LOGOs\innovation high res.png"/>
          <p:cNvPicPr/>
          <p:nvPr/>
        </p:nvPicPr>
        <p:blipFill rotWithShape="1">
          <a:blip r:embed="rId7" cstate="print">
            <a:extLst>
              <a:ext uri="{28A0092B-C50C-407E-A947-70E740481C1C}">
                <a14:useLocalDpi xmlns:a14="http://schemas.microsoft.com/office/drawing/2010/main"/>
              </a:ext>
            </a:extLst>
          </a:blip>
          <a:srcRect/>
          <a:stretch/>
        </p:blipFill>
        <p:spPr bwMode="auto">
          <a:xfrm rot="8479288">
            <a:off x="8207812" y="-483598"/>
            <a:ext cx="1279525" cy="1541145"/>
          </a:xfrm>
          <a:prstGeom prst="rect">
            <a:avLst/>
          </a:prstGeom>
          <a:noFill/>
          <a:ln>
            <a:noFill/>
          </a:ln>
          <a:extLst>
            <a:ext uri="{53640926-AAD7-44d8-BBD7-CCE9431645EC}">
              <a14:shadowObscured xmlns:a14="http://schemas.microsoft.com/office/drawing/2010/main"/>
            </a:ext>
          </a:extLst>
        </p:spPr>
      </p:pic>
      <p:sp>
        <p:nvSpPr>
          <p:cNvPr id="8"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spTree>
    <p:extLst>
      <p:ext uri="{BB962C8B-B14F-4D97-AF65-F5344CB8AC3E}">
        <p14:creationId xmlns:p14="http://schemas.microsoft.com/office/powerpoint/2010/main" val="936644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dmin\Dropbox\CUIF &amp; CIS\IF line motif.png"/>
          <p:cNvPicPr/>
          <p:nvPr/>
        </p:nvPicPr>
        <p:blipFill>
          <a:blip r:embed="rId3" cstate="print">
            <a:extLst>
              <a:ext uri="{BEBA8EAE-BF5A-486C-A8C5-ECC9F3942E4B}">
                <a14:imgProps xmlns:a14="http://schemas.microsoft.com/office/drawing/2010/main">
                  <a14:imgLayer r:embed="rId4">
                    <a14:imgEffect>
                      <a14:artisticChalkSketch/>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rot="318207">
            <a:off x="-23368" y="6343461"/>
            <a:ext cx="8853165" cy="349543"/>
          </a:xfrm>
          <a:prstGeom prst="rect">
            <a:avLst/>
          </a:prstGeom>
          <a:noFill/>
          <a:ln>
            <a:noFill/>
          </a:ln>
        </p:spPr>
      </p:pic>
      <p:pic>
        <p:nvPicPr>
          <p:cNvPr id="10" name="Picture 9" descr="C:\Users\Admin\Dropbox\Innovation Forum\PHOTOS AND GRAPHICS\LOGOs\innovation high res.png"/>
          <p:cNvPicPr/>
          <p:nvPr/>
        </p:nvPicPr>
        <p:blipFill rotWithShape="1">
          <a:blip r:embed="rId5"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sp>
        <p:nvSpPr>
          <p:cNvPr id="11"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sp>
        <p:nvSpPr>
          <p:cNvPr id="2" name="Title 1"/>
          <p:cNvSpPr>
            <a:spLocks noGrp="1"/>
          </p:cNvSpPr>
          <p:nvPr>
            <p:ph type="title"/>
          </p:nvPr>
        </p:nvSpPr>
        <p:spPr>
          <a:xfrm>
            <a:off x="457200" y="230334"/>
            <a:ext cx="5153975" cy="1143000"/>
          </a:xfrm>
        </p:spPr>
        <p:txBody>
          <a:bodyPr>
            <a:normAutofit/>
          </a:bodyPr>
          <a:lstStyle/>
          <a:p>
            <a:r>
              <a:rPr lang="en-US" sz="2800" dirty="0" smtClean="0">
                <a:solidFill>
                  <a:schemeClr val="accent5">
                    <a:lumMod val="50000"/>
                  </a:schemeClr>
                </a:solidFill>
              </a:rPr>
              <a:t>Academia-Industry relationship</a:t>
            </a:r>
            <a:endParaRPr lang="en-US" sz="2800" dirty="0">
              <a:solidFill>
                <a:schemeClr val="accent5">
                  <a:lumMod val="50000"/>
                </a:schemeClr>
              </a:solidFill>
            </a:endParaRPr>
          </a:p>
        </p:txBody>
      </p:sp>
      <p:pic>
        <p:nvPicPr>
          <p:cNvPr id="3" name="Picture 2" descr="love-hate-relationship-quotes1-www.mansthoughts.com_.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387288" y="1500039"/>
            <a:ext cx="4412745" cy="3396003"/>
          </a:xfrm>
          <a:prstGeom prst="rect">
            <a:avLst/>
          </a:prstGeom>
        </p:spPr>
      </p:pic>
    </p:spTree>
    <p:extLst>
      <p:ext uri="{BB962C8B-B14F-4D97-AF65-F5344CB8AC3E}">
        <p14:creationId xmlns:p14="http://schemas.microsoft.com/office/powerpoint/2010/main" val="29747368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5929306"/>
            <a:ext cx="9358378" cy="928694"/>
          </a:xfrm>
        </p:spPr>
        <p:txBody>
          <a:bodyPr>
            <a:normAutofit/>
          </a:bodyPr>
          <a:lstStyle/>
          <a:p>
            <a:pPr marL="0" indent="0">
              <a:buNone/>
            </a:pPr>
            <a:r>
              <a:rPr lang="en-GB" sz="2000" dirty="0"/>
              <a:t>2</a:t>
            </a:r>
            <a:r>
              <a:rPr lang="en-GB" sz="2000" dirty="0" smtClean="0"/>
              <a:t> engineering and 2 biomedical PhD students develop:</a:t>
            </a:r>
          </a:p>
          <a:p>
            <a:r>
              <a:rPr lang="en-GB" sz="2000" dirty="0" smtClean="0"/>
              <a:t>Breath-analyser for early stage lung cancer </a:t>
            </a:r>
            <a:endParaRPr lang="en-GB" sz="2000" dirty="0"/>
          </a:p>
        </p:txBody>
      </p:sp>
      <p:pic>
        <p:nvPicPr>
          <p:cNvPr id="1026" name="Picture 2" descr="http://i.dailymail.co.uk/i/pix/2011/04/20/article-1378745-0BB4736100000578-408_468x44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354" y="2786058"/>
            <a:ext cx="3384376" cy="32035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ordis.europa.eu/docs/results/images/56298.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27984" y="2786058"/>
            <a:ext cx="4235762" cy="32035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dmin\Dropbox\Innovation Forum\PHOTOS AND GRAPHICS\LOGOs\innovation high res.png"/>
          <p:cNvPicPr/>
          <p:nvPr/>
        </p:nvPicPr>
        <p:blipFill rotWithShape="1">
          <a:blip r:embed="rId5"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sp>
        <p:nvSpPr>
          <p:cNvPr id="7" name="Content Placeholder 2"/>
          <p:cNvSpPr txBox="1">
            <a:spLocks/>
          </p:cNvSpPr>
          <p:nvPr/>
        </p:nvSpPr>
        <p:spPr>
          <a:xfrm>
            <a:off x="1147834" y="1422178"/>
            <a:ext cx="7297906" cy="1046911"/>
          </a:xfrm>
          <a:prstGeom prst="rect">
            <a:avLst/>
          </a:prstGeom>
        </p:spPr>
        <p:txBody>
          <a:bodyPr vert="horz" lIns="91440" tIns="45720" rIns="91440" bIns="45720" rtlCol="0">
            <a:normAutofit fontScale="92500"/>
          </a:bodyPr>
          <a:lstStyle/>
          <a:p>
            <a:pPr marL="0" marR="0" lvl="0" indent="0" algn="l" defTabSz="914400" rtl="0" eaLnBrk="1" fontAlgn="auto" latinLnBrk="0" hangingPunct="1">
              <a:lnSpc>
                <a:spcPct val="13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smtClean="0">
                <a:ln>
                  <a:noFill/>
                </a:ln>
                <a:solidFill>
                  <a:schemeClr val="tx1">
                    <a:lumMod val="85000"/>
                    <a:lumOff val="15000"/>
                  </a:schemeClr>
                </a:solidFill>
                <a:effectLst/>
                <a:uLnTx/>
                <a:uFillTx/>
                <a:ea typeface="+mn-ea"/>
                <a:cs typeface="+mn-cs"/>
              </a:rPr>
              <a:t>All decisive events in the history of scientific thought can be described in terms of </a:t>
            </a:r>
            <a:r>
              <a:rPr kumimoji="0" lang="en-GB" sz="2000" b="1" i="0" u="none" strike="noStrike" kern="1200" cap="none" spc="0" normalizeH="0" baseline="0" noProof="0" dirty="0" smtClean="0">
                <a:ln>
                  <a:noFill/>
                </a:ln>
                <a:solidFill>
                  <a:srgbClr val="0070C0"/>
                </a:solidFill>
                <a:effectLst/>
                <a:uLnTx/>
                <a:uFillTx/>
                <a:ea typeface="+mn-ea"/>
                <a:cs typeface="+mn-cs"/>
              </a:rPr>
              <a:t>mental cross-fertilization </a:t>
            </a:r>
            <a:r>
              <a:rPr kumimoji="0" lang="en-GB" sz="2000" b="0" i="0" u="none" strike="noStrike" kern="1200" cap="none" spc="0" normalizeH="0" baseline="0" noProof="0" dirty="0" smtClean="0">
                <a:ln>
                  <a:noFill/>
                </a:ln>
                <a:solidFill>
                  <a:schemeClr val="tx1">
                    <a:lumMod val="85000"/>
                    <a:lumOff val="15000"/>
                  </a:schemeClr>
                </a:solidFill>
                <a:effectLst/>
                <a:uLnTx/>
                <a:uFillTx/>
                <a:ea typeface="+mn-ea"/>
                <a:cs typeface="+mn-cs"/>
              </a:rPr>
              <a:t>between different disciplines. </a:t>
            </a:r>
            <a:endParaRPr kumimoji="0" lang="en-GB" sz="2000" b="0" i="0" u="none" strike="noStrike" kern="1200" cap="none" spc="0" normalizeH="0" baseline="0" noProof="0" dirty="0">
              <a:ln>
                <a:noFill/>
              </a:ln>
              <a:solidFill>
                <a:schemeClr val="tx1">
                  <a:lumMod val="85000"/>
                  <a:lumOff val="15000"/>
                </a:schemeClr>
              </a:solidFill>
              <a:effectLst/>
              <a:uLnTx/>
              <a:uFillTx/>
              <a:ea typeface="+mn-ea"/>
              <a:cs typeface="+mn-cs"/>
            </a:endParaRPr>
          </a:p>
        </p:txBody>
      </p:sp>
      <p:sp>
        <p:nvSpPr>
          <p:cNvPr id="8" name="TextBox 7"/>
          <p:cNvSpPr txBox="1"/>
          <p:nvPr/>
        </p:nvSpPr>
        <p:spPr>
          <a:xfrm>
            <a:off x="795918" y="1052736"/>
            <a:ext cx="561372" cy="1015663"/>
          </a:xfrm>
          <a:prstGeom prst="rect">
            <a:avLst/>
          </a:prstGeom>
          <a:noFill/>
        </p:spPr>
        <p:txBody>
          <a:bodyPr wrap="none" rtlCol="0">
            <a:spAutoFit/>
          </a:bodyPr>
          <a:lstStyle/>
          <a:p>
            <a:r>
              <a:rPr lang="en-GB" sz="6000" dirty="0" smtClean="0">
                <a:latin typeface="Bodoni MT" pitchFamily="18" charset="0"/>
              </a:rPr>
              <a:t>“</a:t>
            </a:r>
            <a:endParaRPr lang="en-GB" sz="6000" dirty="0">
              <a:latin typeface="Bodoni MT" pitchFamily="18" charset="0"/>
            </a:endParaRPr>
          </a:p>
        </p:txBody>
      </p:sp>
      <p:sp>
        <p:nvSpPr>
          <p:cNvPr id="9" name="TextBox 8"/>
          <p:cNvSpPr txBox="1"/>
          <p:nvPr/>
        </p:nvSpPr>
        <p:spPr>
          <a:xfrm>
            <a:off x="7643834" y="1714488"/>
            <a:ext cx="561372" cy="1015663"/>
          </a:xfrm>
          <a:prstGeom prst="rect">
            <a:avLst/>
          </a:prstGeom>
          <a:noFill/>
        </p:spPr>
        <p:txBody>
          <a:bodyPr wrap="none" rtlCol="0">
            <a:spAutoFit/>
          </a:bodyPr>
          <a:lstStyle/>
          <a:p>
            <a:r>
              <a:rPr lang="en-GB" sz="6000" dirty="0" smtClean="0">
                <a:latin typeface="Bodoni MT" pitchFamily="18" charset="0"/>
              </a:rPr>
              <a:t>”</a:t>
            </a:r>
            <a:endParaRPr lang="en-GB" sz="6000" dirty="0">
              <a:latin typeface="Bodoni MT" pitchFamily="18" charset="0"/>
            </a:endParaRPr>
          </a:p>
        </p:txBody>
      </p:sp>
      <p:sp>
        <p:nvSpPr>
          <p:cNvPr id="10" name="TextBox 9"/>
          <p:cNvSpPr txBox="1"/>
          <p:nvPr/>
        </p:nvSpPr>
        <p:spPr>
          <a:xfrm>
            <a:off x="3131840" y="2285992"/>
            <a:ext cx="2376264" cy="353943"/>
          </a:xfrm>
          <a:prstGeom prst="rect">
            <a:avLst/>
          </a:prstGeom>
          <a:noFill/>
        </p:spPr>
        <p:txBody>
          <a:bodyPr wrap="square" rtlCol="0">
            <a:spAutoFit/>
          </a:bodyPr>
          <a:lstStyle/>
          <a:p>
            <a:r>
              <a:rPr lang="en-GB" sz="1700" dirty="0" smtClean="0">
                <a:latin typeface="Segoe UI Light" pitchFamily="34" charset="0"/>
                <a:cs typeface="Segoe UI Light" pitchFamily="34" charset="0"/>
              </a:rPr>
              <a:t>- Arthur Koestler</a:t>
            </a:r>
            <a:endParaRPr lang="en-GB" sz="1700" dirty="0">
              <a:latin typeface="Segoe UI Light" pitchFamily="34" charset="0"/>
              <a:cs typeface="Segoe UI Light" pitchFamily="34" charset="0"/>
            </a:endParaRPr>
          </a:p>
        </p:txBody>
      </p:sp>
      <p:sp>
        <p:nvSpPr>
          <p:cNvPr id="11" name="AutoShape 4" descr="data:image/jpeg;base64,/9j/4AAQSkZJRgABAQAAAQABAAD/2wCEAAkGBxMHBhITExQVFhUXFyIYFxgXFxgeHRkhHB0aIhoWHxkcHCogHhwlGxgaJDEiJS4sLi4vHSA0ODMtNygtLiwBCgoKDg0OGxAQGzIkICQsLC8vLC8sLDI0LDgvLC80ODEvLCwsLywvNCwsLCw0NywsLCwsMCwsLCwsLCwrLCwsLP/AABEIAMIBAwMBIgACEQEDEQH/xAAcAAEAAwEBAQEBAAAAAAAAAAAABQYHBAMIAQL/xABGEAABAwIEAgYIBAMGBAcBAAABAAIDBBEFBhIhMUEHEyJRYXEUIzJCYoGRoRVSgrEzcsEkJrLC0fBDg5KiFhdTY3Oj8gj/xAAZAQEAAwEBAAAAAAAAAAAAAAAAAQIDBAX/xAAyEQACAQMCAwUHAwUAAAAAAAAAAQIDETESIUGh8AQTIjKxUWFxgZHB0SNC8RQzYnLh/9oADAMBAAIRAxEAPwCT6dYi3qXgkbb2Pf8A/lZ/kzG5sJppp4y5z4ZIpdJJs5t3Mew+BbIRflseS1PpnZ19A1nMMLx+lzWn/GFk2Q6p9LitQ1kbZXPp3tETr2k4XYbEHduoLvir0kZ+0+mMIxKPGMMiniN45GhzT58iORB2I5EFdi+d8qZ5rMgwvppKQva53WMZI5zHMvfVY6TdpIv56jzVng6dWX9ZQvb/ACTNd/iY1cTgy6ZsKLGq/pyDmeppHA98jh+zVWMT6Tq/EDbrNF9gyMWJ8O9aQouW97EOR9Cz1cdOLue0eZUfJmSnj/4jfPU237rBIKLEKyF08oe2MDd0hIA+buJPcFK5VyvUZxLrOLKZp0vkPvnnGzy5u5cOPDf+npxjeTM3OWEbZDjMcnf57Efbdd7HiRtwbhZVjFM/Cq2Olp3mSoeQ1oB2Btfc22a1vaceQsN7q5RmXBo2dY4OIA1OAsDyLgOW/LxVJ0I7aXuxGo7u5ZUXlTTioiuF6rlasbBERAEREAREQBERAEREAREQBERAEREAREQBERAEREB890+K1uN17W1cglBa6MGzBpDx8IHvtZ9FV8GHoObYgdg5xjP6wW/u4L6pkibI0ggG/gvm7pLwh2C5gc5o4O1tPzuCvRpVVPZK1jPTZ/E8aTo7xGuH8MkH3nG4877ryxrJLMuM/tdTG19riKPtyHxIuA0eLreF1e35oxTH4YqPDotI6tpdUcg1w29YRpZYbWF3m1xZWTKHRbT4PKJqo+lVF9Wp4uxp43DTfU6/vOub7iyynV0t3QV3gy7J/RzVZmLXtb6PTnfrZB2nD4GbF38xs3uJ4LZMIyrh2R8MdJpb2Rd80vae7522ueDWgC/AXVkxGujw2idLK4MY0XJP7eJJ2AHFZYG1HSljW+qLD4nWJBsXHm0HnIRxdwYDYb7nJNz8UnsG7bLdn6xs/SnjFzqhw+J1jY2LyOLQRxeRxdwYDYb3Ku2YsVhyfgAbGGRhrdMbQNmgcXW5gXG3MkDmSJV3U5fwgBrQyKNulrGj6NA7yf3VMyzRPzdjfp049RG71LeT3tJs/fjHGbhve/U7awvZNS8cvKsLrmVe3hWXxJPIWXn0bHVdSD6TMPZcbmFhN+rv+dx7Tz32Hu3MYcUkzJmmVsW9PHCWuPLtGzCPjcQXeDWjmVJ9ImOmgoBBEC+aazQxpsSHGwaO4vO1+4O4WXdgeFMypldwkcC7S6WeT8ziO0e+wADWjjZrQpUmlreZY65EWTelYREZLxvrD1bjuNv9fpx+SvKwxmIfhOdZW8hKfoTf9itupn9ZTtPgp7VBJqS4l6b4HqiIuQ0CIiAIiIAiIgCIiAIiIAiIgCIiAIiIAiIgCIiALPulrL/4lhglaO00WPlyWgrzqYG1MDmOFwRYrSnPRJMiSujJuhDGOr10jzvvpv3t3sPNh/7FqmI10eG0bpZXBrGi5J/YDmTwAHFYjmDDZMm5sbMzZpcCDyuDdt/A7g+BKnCyp6T8asdcNDEe0RxJt7LT70hB3dwaD3ntdNakm9d9jPU8LIDZ+lLGN9UVBE7cg7uP5R3yEcXcGA2G/HU6Gjjw2iZFE1rI2Ns1o2AA/wB8Uw+hjw2iZFEwMjYNLWt4Af7581Us844+SRtFTAPmkOgi+1yL2d8Abdzz3WG+o2w3qSstkuQ2gr5fqcGKzOzvjwpoy4U8faleLizTcWHxybhv5WajxNleJXxYLhWwDIomANa0WAAsGsA+gAXNlvBGYBhgiadTiS+SQ8ZHu9p58+AHIADkqnnGpfmXHY8OgJDbkzPafYa3Z7/MXDG/E43HZVlapK2Irr6sjeCvxfXIZHo35gxqTEpxsHObTjlf2XyjwABjae4PPMFfz0qYi+rMGHQby1Dhq8Bfs38Ni89wZ4q7OMWB4RsAyGGPYD3WsGwA8hZUbo4o3Y5jNRikw3c4xw+A4PcPAWEYPHsv71Knduq+GPt9BpslBfPr3mbdILPwrOz2XJs1m54mzWi58TZbzlSp9My7A/vYP23+6wvpzHUZ3B/NG0/v/otb6J6n0nI1Oe64+jitKzvST+HoXSsy3oiLiLhERAEREAREQBERAEREAREQBERAEREAREQBERAEREBDZowBmPYc5jhvbYrP8l4y/KGMuo6o2ie7svPBruAdfk12wPcbHa5K1lQWacsRZioy14s4ey4cQt6dRW0Tx6FGuKGbcfbgOGudezyDp2va3F1ue5AA5uIHeRH5Gy+6iY6qqAfSZRazjcxMJuI7/mJ7Tzzd36QVn9T6RlTHIDXRuqIoj6o6tiW/w3XNwdA1aWG1ib32utDwvpCoMRaPW9W78sgLSPnu37q86cowtDdcWVjvLU/kd2cMdbgODufezyCGeHe63Ow+pLRzXFkDAXYThplmFqiez5L8WD3Ib/CCSfic7dV6hlbm/OZmlc0U9MR1bHEDW/iwWO/ZvrPiWDfSVfazFYaOkfI6RulrS42cCdhfYX3PcFWacV3azx/Hy9SItSet/IpvSXWvxGpp8NgPrJ3AvPHS0cLjuFnPI42YO9XKipYsFwlsbezFCywvyDRuSeZ2uSqLkJ7amvqMSqXta+VxbECfZaD2j5XaGjwZ8S9+kLOVMMtzxwzMfI4aSGuBs0+1fzAI+amUG2oLC6YjLZzMb6Sq44q+nqHcZOt+XrXkN+QcB8lr3QPUddki35ZHD+v9VjmbXRT5Wo3RPEgZJKxzg1wGq0TyBqAJHb4rqy1naqypk8Cm0esneHFwJIs2MtsL+Lvot6kdUbdZLx8qPp4mwXJVYrBRj1krG+bgF8wYhmzFcTh6yWaZsZNtQuxnkCALmw4KdwfoyxPHIWS9mJjwHAyuOsg8HFo3FxvvZYdxFeZktm2y51ooz/GYfJzT/Vebc70r+BLv5S0/5li9Xkh9BmSGijn6+of7Ya0hkQ2OpxvyadRH8vNwV+HRLT0NMXOqpQ1oLnONgABuSfDmrunRWWU1SeC8UmZaaqfYSBp7n9n7nb7qXG4WKZdyrLj75TBI5sMbrNfLftn8luQAsXeJA3sVP0tVXZLe0TjXATpFnXHM9nmNgTY7bFJ9nje0Jb+wRqNq7WxpiLjwvEo8TpQ+M3B+3guxcjTTszUIiKAEREAREQBERAEREAREQBERAEREAREQHjV0rK2AskY17TsWuAIKoeMdFkM0uumkMTr3DXDU2/gfab91oSK8KkoeVkOKeTEavozrIXm13d7o5Rv42dYrljyFXxvP8V2xFnlxHntcLeEXQu1z9iKOmrWPnv8A8oq6rPacP1Od+1lK4d0IzNjc19Sxgds4NaXXt43C29FR9pky2k+f+kvI7Mo5NiZG90gNQXkuA2LmAWFuXqwv66Eaulo8JrpKsR9XCWyXe0HSSCOyD7xsAANzsFoXTPRel5McfyODvvb/ADLJOijAo8x1lRRyuLWExym3EiNxu0HlcPtfldbJ6qV31uPaXzLGGydI+PjEKpmiihcRSwH2XkH2iOBAI373C3Btjd8+ZpblbBS/YzPu2Flr3d+aw3LW3F++4HEhS880OBYQXHTHDCzgBYNa0WDQB8gAPALPsnUMmdcyOxSpbaGN2mkjPC7Se33HSefN9ztoC5lv4nhEPbZZJzo5yu7BqJ9RUXdV1HalLtywE3Ed++5u63E+AC48410mYcXZh1Mbb6pnjg0NIv5hm23N5Y3azlN52zF+BYbZm88nZjaBci5A1W5m5AA5uIHemScu/gWHEyWNRL2pXXvbujB5htzvzJceavF6V3ks8Pz8vUo1d6Fjj17yWoqSLA8JbG2zIomcSeAG7nOJ4k7kk8SSVU4IX5vx1z3hzaaLbSdtXAiI+J7Ln9w0M37S98w1z8cxRtHAdgbyO4gaT2nnkQx1rD3pLDgxytGH0UeF0DY2DSxg5n5lxJ4km5JPEklP7cb/ALny/wCsed24Ln/BndRI7I2Y7An0eQi3gDwPmD2T3jT3rSaWcVMAc03BWZZoxB2cqqWOBuqCFjryW5utZ97d4Fm9wLjyt79E2ZDV0vUSHtN7Nj9P32+a1q03KGp+ZZEJK+2DS0RFxGwREQBERAEREAREQBERAEREAREQBERAEREAREQBERAQ+bqL8Qy9NH3tP15feyw7osd+GdIAadtbHN+lnf5F9DSs6yIjvFlh2OYd+A54hltZnWi/k7Zw+hK7OzeKLiZy2ZYsy1L+kHNIw+BxFLA7XUyNPGxtYHzBa3x1O3DQtDnlhy/g97BkUTAGtaOAFg1jR3nYAKMyLl+LL2AtZH2i4l0jyN3O4fRttIHcPNV7FJTnjMQpoyfRYd5XtPtcRsRzdu1vwh7ubVmoqTtiK6+rKtuK9765Hvk+hfmDFnYjUDs3tTs5C1x1g8ACWt7yXu5gqazdjZw+mEUV3TSWADfaGo2FuWpxuG32G7js0qSxOujwTDNVgA0BsbBYAm3ZaOQAAuTwABPAKEynhrqqoNbPcvfcxAi1g4WMmn3S5oAAO7WWHFzlN7vvJLZYX2+RFreCOeLJLK+CDBqHexlfYyOF7bezG0nfQwGw+Z4uKreasWkzBiX4fScCfXye6APaBI90cCPePZ/Mu3OWYHicUVJ2qiTYkH+GCL8eRtuT7rd+JbeWyrl5mXcN0N7T3byPt7R7h3NHAN5eZJJPT+pLLx+fwLavBHCz+DownBIsKwj0dg7JB1E+08uHae48yftsBYABYRTVJy30kTx8AZNXyeAT93H6LUMy5ukqaz0PDx1kx2dILEM7w2+xcObj2W+J2GRdJ9DJgmaqYSO1PNOwPdcnU5pcCbnc7AbncrWgmruXEtdN2R9JU8vXQNd3i69FBZIrfT8sQP8Ah38+f3U6uOa0yaNE7oIiKpIREQBERAEREAREQBERAEREAREQBERAEREAREQBVXPOXhi9ASB2hwVqX4RcK9ObhK6IaujMn47UHAG00TSZpndXxtZ1rPb4XsXauTdZ5BXXL2ER5YwTSXDYGSaQ7anW7Tz3AAWA5NAHJceJ4O+kquvp/aBuR3/LxGxVbzNmKaup2RFpYNXaLQTw31EEEAN2Iafadbk0363HvbKGMswvou3ngSVJG7OGNmR4cKaI20nYPOxEZB+Tn/oZvZ6k845j/B4GxRDXUy7RtG5FzbWR58BzI7gSICLPtPhOHNihhd2G2aDe3m5x3uTuTuSSeao1Lnd9BiMlQYeuqHE2e42a0cOy2x5beA2HO89zJu8lssLrmQnbwp7vL65Gr5Ty+MAo3zTuBneC6WRx2aOJaHHkDuXH2judgAK9j2ZJMxSOhpniGmG0tQ86dQ5hp2Ib5dp3wjc0fF8212YKMMDXSudv1UTHaG92viXEd3C/yUdhnRliuL1DXysDW3vad1hv8Dbn7BT3el66j35IlK6stlzZoNJnbBsmUhjik6x/vOjbqc63Aah2QByF7DzJWbdK2ZI82spKuJrmtDpIiHWvdnVO5E8nrRMM6HImtvPKL90LNP8A3OJ/ZVXppyxDlrAqRkOvSZnuOogm5YwcgOTAqxdPVs7s0jdWVtjlo87VeB5UomUw1a+sBs1xN2OadrHukC/iLOmLVzyGNnc8e0xok1NHIkX2Vx6BKhoyvOX2syQuJPIaW3P2Ut0QRmuhra94OqqqCW3/ACMvYfJz3N/SFM6ii3sLb2KA3MWM0/adFWtHfd5H0dcLqpOlWtw9w1ubKCAbSMG3hrjtY+d1o3SZirqfCW0sNzNVO6toH5SQHb8rlwZf4ieSnMFwCLDMCipi1r2sbZ2poIc47vdY97iSqutHTeUckLzWRV8tdKtHi7wyb+zyHbtEFhPcJNrfqAV9a4ObcbhZXnHK1DW4/FT01OwTXvIWEtaLi4Y5rTYbdskC4AAG7wueF1f0WvaJXelYeXBuoXvFfh2STp7rXLT3gkA5ypRaTjs3wZZTu2vYa6i48KxOLF6FssTg5jhcELsXO01sy4REUAIiIAiIgCIiAIiIAiIgCIiAIiIAiIgC4qzCoqx13MF+8bH7cfmu1FKbWBa5BPypTye02/mB/ovSDK1JCb9RGfNoP9FMorurP2ldKPOGBsDbNaGjuAAXoiLMsFk3/wDRMerLlMe6b92lays06eoutynH4TD/AAuWtDzohmd5Mxb8L6NcSsbOkLYm/wDMFnf/AFh5+S3XKGGfgeVaaE2BZGC/u1HtSH/qLlhHR9hf4sKeC2xro3O7tLI5nOB8C1pHzWv9JuKup8JbSxbzVR6toHHTcB3/AFFwZ+onkt60dU1FcTO9ryZHZRac1ZxnxBwPVReqpwfL2vPS4u/5vwq15oxsYHhhfsXu7MbTwJtcuPwtF3HwFuJC/rBaCPLOXmRlwDYmFz3nYE7l7z5m5VfwWndmjHDVytIijOmJjvAggW7wQHO+LS256tUSjKTk/KurfMq24rSvM+uRI5MwQ4fTGaW5nluXF3tAE3IPc5x3db4W8Ghd+Z6+Chwh/pDQ9rwWCKwJlLh/DAO24vcnYC5JAF17Y3i8eC0Rkkv3Na3dz3cmNHM/YAEmwBKq+B4VLmSt9Mq/YI9VHy0mxsO+M2Fyd5CBezQGmEtbdSeOtkS3oShHPW7KBl3FJshYxH1gIpKjtM3JAF7XaTudNwCbDULO4EFblS1DaqBr2m4IuLKvdIOXRmPLUkYbeRnbi/mAN2fqbdvzB5KmdDuZyWupJXbs9knmOX2V52qx1LKLLw7M1lERchoEREAREQBERAEREAREQBERAEREAREQBERAEREAREQBUfpgp/SMpeTwf3/1V4UDnSk9NwCRvz+hC1ou1RFZYM+6D6dsb6hzvdsQTyuDc/S/3U5lJpzTnKfEHbxRerp7+RsfMNcXecvwqp4fHLQ5eq44hd8z44bcyJC5ukfzEhv6lfqyQZPyzDSwm8zm2BAubn+JNbmdTgGt5ucxvC9uqrHxNLL2/PXxMdSy8Lc/MxVD8fxZtHCbMa68r+RLbE+YYbebywe64KdrayDLOEC+zGjSxg3c88mi/Fx3JJ8STxKjMNhiydgZkmJ1utcA6nE76IW3PaI3ub7kvcbAm0fhOFvzNWisqwBFb1UR9nT8/d4XPvkfkDQcrRa/xXN9fRBNr/Z8uvU/cFwuXMteKyq/h2tFF7uk72F/c4XP/EI5MABt2IV8WGUhkle2Ng4lxsPADvPcBuVUMzdIsGGtcyn0yvGxeTaJh8XD2z8LfIkFZjV5wgqqzr6x8tS8eywdmNvgNxYeQudrkq3dSqby2XBdeoTUdo7vi+vQ0OrzVWZomMWGxlkd7OqHix+QIszbvu74RxWcZjoJMlZyhJdquBd2/avvfc346xc8dK65OmSVsYjp4WRtGzWtANvIaVA5kx6fM+GySTg64dDm7WIBcQQR+q/zW0I6cWS5lrP9x9HYHXDEcLZIDe43/wB+Vj813r57oczVtLl6A0pmNiWvbEA62wLXFpafEX8AvSHpZr6EjU9kgIv6yIfS8enf6rCfZnfwl1Lgz6ARZRgvTZBM4NqYHR/HEdbfMtIDx5AOWj4NjlPjtNrp5mSt56TuPBzeLT4EBc8qco5Ra5IIiKhIREQBERAEREAREQBERAEREAREQBERAEREAXjVxddAQvZFKdgVGhpG4TVyvc0uaG67BuonTv2Rzda9lGYdWNbUyYhWHe9ooxuS4ag1rR7wZdzW8i4yvNgQReZqbWbjiq5W5Ojq6hrrFoa3SGttpA7gOQ4cOQAXXGpCV9W1znnCXAoOKZnNfi3WysMpAIjhB9W0dxNu0OGo27Z29kALjr8Yr8zy9XZ8oOxihBEYB/M693fy3t5LUaTJdNC67maz48Pop+np2U0eljWtHc0AK8u001bTHBCoyeWYyzolqsUAdNKGdzSfZ8AG3A+q7IehMNYQanY8tJP9Vr6LCXaZt9fc1VJJWMCocvR4ZmA0dbLNSF38J7XkxSfru21+VxbkbGwP5nPLbcvYrPTtu8S0T5A919Rc25LePLQD81tWYsAgzHhxhnZqaeB95p/M08j9jzuFj+NYBW4LjdNBO4zU7GTMglI3DXwv9U4+GkWaeG9jbYaU6rlIzcNJFdF+NnC6Gqdf2YHuHmGnSPm4tWr9F2GNhyJA17WnWXPIIBBu4hux+ENWEZO3gnb3wP8As0uH3avprAaP8PwSni/9OJrPo0A/dT2nZL3/AGLrzlC6UMtYdS4NqFNG2eR4bGYxo34veWssHWaDxB3sOardV0X4hhoZV0cobNpBMbew5u3sh3sv8QbAnvVvpf7259dJxp6Tss7nEHc/qkb5ERN71oKo6kqcVHjl/gR8Tb4YMPj6WcSw5nVT0jXSs2eS17ST4tAsDbuRaBWZ9iiqnNjp6iZoNhJG1hY62x0kuFwDcX4G22yKdLe/dkd5BfuLgiIuQ2CIiAIiIAiIgCIiAIiIAiIgCIiAIiIAiIgCIiAIiIAiIgChs20wqMDkJ4sBePk0g/YkKZUVmp2jLlT/APE79laHmRDwfP8A0bUwkzCxjh2XamnyLSD9luee8ZOEYE7QSJZfVx24tuDqk/S0EjlfSOayHo1pf7yx/P8AYrQqb+9eenP4wUvZZ3Eg7n9UjePAiEfmXdWinNN4Su+veYylwWWWLJmCjA8BZHazz2njuJAs39IAb8r81C5lxZ+N15oaW5F9M7wdtvaiDhwA993L2RdxsOrNOOPfU+h0pPWusJHt4xgj2W/+4Rvf3G9o8ryuW8DZgdCGixcR2j+zRffSLnzJJO5K572/Unl4X3+Az4I4WWeVHlSmgpWtcwPIFi7cX8gDYDkByFl+KdRZOrN8WaKnH2BERULhERAEREAREQBERAEREAREQBERAEREAREQBERAEREAREQBQmcj/dyYd7bfVTaicyRdfQae9aUvOissGS4HA+gp55WXDmss0ji3U5o1DxAJPyVwjqf/AArgkdJAP7XKNRAAPVB1g244FwFmtHvOBPC65J2DC6dtmhz3SAtab2OjcF1t9LXFriBubBo4qzZUy+aK8893TvJcS61wSLFx+IgWsNmt7I2vftrSVryx6nMk3Lb+D3ytl9uDwanbyu3cSbkX3I1cyTu53M+AFp5EXBKTk7s6YxUVZBERVLBERAEREAREQBERAEREAREQBERAEREAREQBERAEREAREQBERAFy1wuwIitDJDwQ2gOxmlBAtd5+jQQfkVY0RaVuHw+7M6fH4/ZBERYmoREQH//Z"/>
          <p:cNvSpPr>
            <a:spLocks noChangeAspect="1" noChangeArrowheads="1"/>
          </p:cNvSpPr>
          <p:nvPr/>
        </p:nvSpPr>
        <p:spPr bwMode="auto">
          <a:xfrm>
            <a:off x="247367" y="47113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itle 1"/>
          <p:cNvSpPr txBox="1">
            <a:spLocks/>
          </p:cNvSpPr>
          <p:nvPr/>
        </p:nvSpPr>
        <p:spPr>
          <a:xfrm>
            <a:off x="1199024" y="214290"/>
            <a:ext cx="5832648"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800" b="1" i="0" u="none" strike="noStrike" kern="1200" cap="none" spc="0" normalizeH="0" baseline="0" noProof="0" dirty="0" smtClean="0">
                <a:ln>
                  <a:noFill/>
                </a:ln>
                <a:effectLst/>
                <a:uLnTx/>
                <a:uFillTx/>
                <a:latin typeface="+mj-lt"/>
                <a:ea typeface="+mj-ea"/>
                <a:cs typeface="Segoe UI Light" pitchFamily="34" charset="0"/>
              </a:rPr>
              <a:t>ACROSS DISCIPLINES</a:t>
            </a:r>
            <a:endParaRPr kumimoji="0" lang="en-GB" sz="3800" b="1" i="0" u="none" strike="noStrike" kern="1200" cap="none" spc="0" normalizeH="0" baseline="0" noProof="0" dirty="0">
              <a:ln>
                <a:noFill/>
              </a:ln>
              <a:effectLst/>
              <a:uLnTx/>
              <a:uFillTx/>
              <a:latin typeface="+mj-lt"/>
              <a:ea typeface="+mj-ea"/>
              <a:cs typeface="Segoe UI Light" pitchFamily="34" charset="0"/>
            </a:endParaRPr>
          </a:p>
        </p:txBody>
      </p:sp>
      <p:sp>
        <p:nvSpPr>
          <p:cNvPr id="13" name="Title 1"/>
          <p:cNvSpPr txBox="1">
            <a:spLocks/>
          </p:cNvSpPr>
          <p:nvPr/>
        </p:nvSpPr>
        <p:spPr>
          <a:xfrm>
            <a:off x="-582596" y="170453"/>
            <a:ext cx="3059832" cy="75821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200" b="1" dirty="0" smtClean="0">
                <a:solidFill>
                  <a:schemeClr val="tx1">
                    <a:lumMod val="85000"/>
                    <a:lumOff val="15000"/>
                  </a:schemeClr>
                </a:solidFill>
                <a:cs typeface="Segoe UI Light" pitchFamily="34" charset="0"/>
              </a:rPr>
              <a:t>INTERACTION</a:t>
            </a:r>
            <a:endParaRPr lang="en-GB" sz="2200" b="1" dirty="0">
              <a:solidFill>
                <a:schemeClr val="tx1">
                  <a:lumMod val="85000"/>
                  <a:lumOff val="15000"/>
                </a:schemeClr>
              </a:solidFill>
              <a:cs typeface="Segoe UI Light" pitchFamily="34" charset="0"/>
            </a:endParaRPr>
          </a:p>
        </p:txBody>
      </p:sp>
      <p:sp>
        <p:nvSpPr>
          <p:cNvPr id="14" name="Title 1"/>
          <p:cNvSpPr txBox="1">
            <a:spLocks/>
          </p:cNvSpPr>
          <p:nvPr/>
        </p:nvSpPr>
        <p:spPr>
          <a:xfrm>
            <a:off x="5622011" y="714356"/>
            <a:ext cx="3807773" cy="75821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200" b="1" dirty="0" smtClean="0">
                <a:solidFill>
                  <a:schemeClr val="tx1">
                    <a:lumMod val="85000"/>
                    <a:lumOff val="15000"/>
                  </a:schemeClr>
                </a:solidFill>
                <a:cs typeface="Segoe UI Light" pitchFamily="34" charset="0"/>
              </a:rPr>
              <a:t>DRIVES INNOVATION</a:t>
            </a:r>
            <a:endParaRPr lang="en-GB" sz="2200" b="1" dirty="0">
              <a:solidFill>
                <a:schemeClr val="tx1">
                  <a:lumMod val="85000"/>
                  <a:lumOff val="15000"/>
                </a:schemeClr>
              </a:solidFill>
              <a:cs typeface="Segoe UI Light" pitchFamily="34" charset="0"/>
            </a:endParaRPr>
          </a:p>
        </p:txBody>
      </p:sp>
      <p:sp>
        <p:nvSpPr>
          <p:cNvPr id="15"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spTree>
    <p:extLst>
      <p:ext uri="{BB962C8B-B14F-4D97-AF65-F5344CB8AC3E}">
        <p14:creationId xmlns:p14="http://schemas.microsoft.com/office/powerpoint/2010/main" val="1994192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Across generations: Grassroots and Senior Executive Alignment</a:t>
            </a:r>
            <a:endParaRPr lang="en-GB" sz="3200" b="1" dirty="0"/>
          </a:p>
        </p:txBody>
      </p:sp>
      <p:pic>
        <p:nvPicPr>
          <p:cNvPr id="8194" name="Picture 2" descr="http://blogs-images.forbes.com/glennllopis/files/2012/09/Our-Approach-Main-Phot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9632" y="1729727"/>
            <a:ext cx="6720106" cy="44853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dmin\Dropbox\Innovation Forum\PHOTOS AND GRAPHICS\LOGOs\innovation high res.png"/>
          <p:cNvPicPr/>
          <p:nvPr/>
        </p:nvPicPr>
        <p:blipFill rotWithShape="1">
          <a:blip r:embed="rId4"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sp>
        <p:nvSpPr>
          <p:cNvPr id="6"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spTree>
    <p:extLst>
      <p:ext uri="{BB962C8B-B14F-4D97-AF65-F5344CB8AC3E}">
        <p14:creationId xmlns:p14="http://schemas.microsoft.com/office/powerpoint/2010/main" val="6333629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dmin\Dropbox\CUIF &amp; CIS\IF line motif.png"/>
          <p:cNvPicPr/>
          <p:nvPr/>
        </p:nvPicPr>
        <p:blipFill>
          <a:blip r:embed="rId3" cstate="print">
            <a:extLst>
              <a:ext uri="{BEBA8EAE-BF5A-486C-A8C5-ECC9F3942E4B}">
                <a14:imgProps xmlns:a14="http://schemas.microsoft.com/office/drawing/2010/main">
                  <a14:imgLayer r:embed="rId4">
                    <a14:imgEffect>
                      <a14:artisticChalkSketch/>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rot="318207">
            <a:off x="-23368" y="6343461"/>
            <a:ext cx="8853165" cy="349543"/>
          </a:xfrm>
          <a:prstGeom prst="rect">
            <a:avLst/>
          </a:prstGeom>
          <a:noFill/>
          <a:ln>
            <a:noFill/>
          </a:ln>
        </p:spPr>
      </p:pic>
      <p:pic>
        <p:nvPicPr>
          <p:cNvPr id="10" name="Picture 9" descr="C:\Users\Admin\Dropbox\Innovation Forum\PHOTOS AND GRAPHICS\LOGOs\innovation high res.png"/>
          <p:cNvPicPr/>
          <p:nvPr/>
        </p:nvPicPr>
        <p:blipFill rotWithShape="1">
          <a:blip r:embed="rId5"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sp>
        <p:nvSpPr>
          <p:cNvPr id="11"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pic>
        <p:nvPicPr>
          <p:cNvPr id="7" name="Picture 6" descr="5351622529_5d4c782817_m.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722551" y="1564853"/>
            <a:ext cx="3434421" cy="2235151"/>
          </a:xfrm>
          <a:prstGeom prst="rect">
            <a:avLst/>
          </a:prstGeom>
        </p:spPr>
      </p:pic>
      <p:sp>
        <p:nvSpPr>
          <p:cNvPr id="2" name="TextBox 1"/>
          <p:cNvSpPr txBox="1"/>
          <p:nvPr/>
        </p:nvSpPr>
        <p:spPr>
          <a:xfrm>
            <a:off x="717853" y="3875387"/>
            <a:ext cx="7868775" cy="1015663"/>
          </a:xfrm>
          <a:prstGeom prst="rect">
            <a:avLst/>
          </a:prstGeom>
          <a:noFill/>
        </p:spPr>
        <p:txBody>
          <a:bodyPr wrap="square" rtlCol="0">
            <a:spAutoFit/>
          </a:bodyPr>
          <a:lstStyle/>
          <a:p>
            <a:r>
              <a:rPr lang="en-US" sz="2000" dirty="0" smtClean="0"/>
              <a:t>Simply put, innovation is the process of doing something new, different, smarter or better that will make a </a:t>
            </a:r>
            <a:r>
              <a:rPr lang="en-US" sz="2000" b="1" dirty="0" smtClean="0"/>
              <a:t>positive difference</a:t>
            </a:r>
            <a:r>
              <a:rPr lang="en-US" sz="2000" dirty="0" smtClean="0"/>
              <a:t>.</a:t>
            </a:r>
          </a:p>
          <a:p>
            <a:pPr marL="342900" indent="-342900" algn="r">
              <a:buFontTx/>
              <a:buChar char="-"/>
            </a:pPr>
            <a:r>
              <a:rPr lang="en-US" sz="2000" dirty="0" smtClean="0"/>
              <a:t>encompass Scotland</a:t>
            </a:r>
          </a:p>
        </p:txBody>
      </p:sp>
      <p:sp>
        <p:nvSpPr>
          <p:cNvPr id="8" name="Title 1"/>
          <p:cNvSpPr>
            <a:spLocks noGrp="1"/>
          </p:cNvSpPr>
          <p:nvPr>
            <p:ph type="title"/>
          </p:nvPr>
        </p:nvSpPr>
        <p:spPr>
          <a:xfrm>
            <a:off x="457200" y="230334"/>
            <a:ext cx="3854545" cy="1143000"/>
          </a:xfrm>
        </p:spPr>
        <p:txBody>
          <a:bodyPr>
            <a:normAutofit/>
          </a:bodyPr>
          <a:lstStyle/>
          <a:p>
            <a:r>
              <a:rPr lang="en-US" sz="2800" dirty="0" smtClean="0">
                <a:solidFill>
                  <a:schemeClr val="accent5">
                    <a:lumMod val="50000"/>
                  </a:schemeClr>
                </a:solidFill>
              </a:rPr>
              <a:t>What is Innovation?</a:t>
            </a:r>
            <a:endParaRPr lang="en-US" sz="2800" dirty="0">
              <a:solidFill>
                <a:schemeClr val="accent5">
                  <a:lumMod val="50000"/>
                </a:schemeClr>
              </a:solidFill>
            </a:endParaRPr>
          </a:p>
        </p:txBody>
      </p:sp>
    </p:spTree>
    <p:extLst>
      <p:ext uri="{BB962C8B-B14F-4D97-AF65-F5344CB8AC3E}">
        <p14:creationId xmlns:p14="http://schemas.microsoft.com/office/powerpoint/2010/main" val="26680877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dmin\Dropbox\CUIF &amp; CIS\IF line motif.png"/>
          <p:cNvPicPr/>
          <p:nvPr/>
        </p:nvPicPr>
        <p:blipFill>
          <a:blip r:embed="rId3" cstate="print">
            <a:extLst>
              <a:ext uri="{BEBA8EAE-BF5A-486C-A8C5-ECC9F3942E4B}">
                <a14:imgProps xmlns:a14="http://schemas.microsoft.com/office/drawing/2010/main">
                  <a14:imgLayer r:embed="rId4">
                    <a14:imgEffect>
                      <a14:artisticChalkSketch/>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rot="318207">
            <a:off x="-23368" y="6288237"/>
            <a:ext cx="8853165" cy="349543"/>
          </a:xfrm>
          <a:prstGeom prst="rect">
            <a:avLst/>
          </a:prstGeom>
          <a:noFill/>
          <a:ln>
            <a:noFill/>
          </a:ln>
        </p:spPr>
      </p:pic>
      <p:pic>
        <p:nvPicPr>
          <p:cNvPr id="10" name="Picture 9" descr="C:\Users\Admin\Dropbox\Innovation Forum\PHOTOS AND GRAPHICS\LOGOs\innovation high res.png"/>
          <p:cNvPicPr/>
          <p:nvPr/>
        </p:nvPicPr>
        <p:blipFill rotWithShape="1">
          <a:blip r:embed="rId5"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sp>
        <p:nvSpPr>
          <p:cNvPr id="11"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sp>
        <p:nvSpPr>
          <p:cNvPr id="8" name="TextBox 7"/>
          <p:cNvSpPr txBox="1"/>
          <p:nvPr/>
        </p:nvSpPr>
        <p:spPr>
          <a:xfrm>
            <a:off x="552194" y="1092523"/>
            <a:ext cx="7868775" cy="400110"/>
          </a:xfrm>
          <a:prstGeom prst="rect">
            <a:avLst/>
          </a:prstGeom>
          <a:noFill/>
        </p:spPr>
        <p:txBody>
          <a:bodyPr wrap="square" rtlCol="0">
            <a:spAutoFit/>
          </a:bodyPr>
          <a:lstStyle/>
          <a:p>
            <a:pPr marL="0" lvl="1">
              <a:tabLst>
                <a:tab pos="0" algn="l"/>
              </a:tabLst>
            </a:pPr>
            <a:r>
              <a:rPr lang="en-US" sz="2000" b="1" dirty="0" smtClean="0"/>
              <a:t>Help patients</a:t>
            </a:r>
          </a:p>
        </p:txBody>
      </p:sp>
      <p:grpSp>
        <p:nvGrpSpPr>
          <p:cNvPr id="19" name="Group 18"/>
          <p:cNvGrpSpPr/>
          <p:nvPr/>
        </p:nvGrpSpPr>
        <p:grpSpPr>
          <a:xfrm>
            <a:off x="773072" y="3294075"/>
            <a:ext cx="2912828" cy="1781643"/>
            <a:chOff x="773072" y="3294075"/>
            <a:chExt cx="2912828" cy="1781643"/>
          </a:xfrm>
        </p:grpSpPr>
        <p:grpSp>
          <p:nvGrpSpPr>
            <p:cNvPr id="17" name="Group 16"/>
            <p:cNvGrpSpPr/>
            <p:nvPr/>
          </p:nvGrpSpPr>
          <p:grpSpPr>
            <a:xfrm>
              <a:off x="773072" y="3294075"/>
              <a:ext cx="933471" cy="1781643"/>
              <a:chOff x="773072" y="3294075"/>
              <a:chExt cx="933471" cy="1781643"/>
            </a:xfrm>
          </p:grpSpPr>
          <p:pic>
            <p:nvPicPr>
              <p:cNvPr id="3" name="Picture 2" descr="Cytosorb.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3072" y="3294075"/>
                <a:ext cx="933471" cy="1306859"/>
              </a:xfrm>
              <a:prstGeom prst="rect">
                <a:avLst/>
              </a:prstGeom>
            </p:spPr>
          </p:pic>
          <p:sp>
            <p:nvSpPr>
              <p:cNvPr id="9" name="TextBox 8"/>
              <p:cNvSpPr txBox="1"/>
              <p:nvPr/>
            </p:nvSpPr>
            <p:spPr>
              <a:xfrm>
                <a:off x="814752" y="4552498"/>
                <a:ext cx="891791" cy="523220"/>
              </a:xfrm>
              <a:prstGeom prst="rect">
                <a:avLst/>
              </a:prstGeom>
              <a:noFill/>
            </p:spPr>
            <p:txBody>
              <a:bodyPr wrap="square" rtlCol="0">
                <a:spAutoFit/>
              </a:bodyPr>
              <a:lstStyle/>
              <a:p>
                <a:r>
                  <a:rPr lang="en-US" sz="1400" dirty="0" smtClean="0"/>
                  <a:t>cytokine removal</a:t>
                </a:r>
                <a:endParaRPr lang="en-US" sz="1400" dirty="0"/>
              </a:p>
            </p:txBody>
          </p:sp>
        </p:grpSp>
        <p:grpSp>
          <p:nvGrpSpPr>
            <p:cNvPr id="18" name="Group 17"/>
            <p:cNvGrpSpPr/>
            <p:nvPr/>
          </p:nvGrpSpPr>
          <p:grpSpPr>
            <a:xfrm>
              <a:off x="2168824" y="3294075"/>
              <a:ext cx="1517076" cy="1771007"/>
              <a:chOff x="2168824" y="3294075"/>
              <a:chExt cx="1517076" cy="1771007"/>
            </a:xfrm>
          </p:grpSpPr>
          <p:pic>
            <p:nvPicPr>
              <p:cNvPr id="5" name="Picture 4" descr="Screen Shot 2015-06-13 at 17.12.46.pn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168824" y="3294075"/>
                <a:ext cx="1323808" cy="1299840"/>
              </a:xfrm>
              <a:prstGeom prst="rect">
                <a:avLst/>
              </a:prstGeom>
            </p:spPr>
          </p:pic>
          <p:sp>
            <p:nvSpPr>
              <p:cNvPr id="12" name="TextBox 11"/>
              <p:cNvSpPr txBox="1"/>
              <p:nvPr/>
            </p:nvSpPr>
            <p:spPr>
              <a:xfrm>
                <a:off x="2168824" y="4541862"/>
                <a:ext cx="1517076" cy="523220"/>
              </a:xfrm>
              <a:prstGeom prst="rect">
                <a:avLst/>
              </a:prstGeom>
              <a:noFill/>
            </p:spPr>
            <p:txBody>
              <a:bodyPr wrap="square" rtlCol="0">
                <a:spAutoFit/>
              </a:bodyPr>
              <a:lstStyle/>
              <a:p>
                <a:r>
                  <a:rPr lang="en-US" sz="1400" dirty="0" smtClean="0"/>
                  <a:t>creating organs for transplant</a:t>
                </a:r>
                <a:endParaRPr lang="en-US" sz="1400" dirty="0"/>
              </a:p>
            </p:txBody>
          </p:sp>
        </p:grpSp>
      </p:grpSp>
      <p:grpSp>
        <p:nvGrpSpPr>
          <p:cNvPr id="29" name="Group 28"/>
          <p:cNvGrpSpPr/>
          <p:nvPr/>
        </p:nvGrpSpPr>
        <p:grpSpPr>
          <a:xfrm>
            <a:off x="3975634" y="3294075"/>
            <a:ext cx="3781601" cy="1657388"/>
            <a:chOff x="3975634" y="3294075"/>
            <a:chExt cx="3781601" cy="1657388"/>
          </a:xfrm>
        </p:grpSpPr>
        <p:pic>
          <p:nvPicPr>
            <p:cNvPr id="2" name="Picture 1" descr="shutterstock_75626410.jp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43507" y="3294075"/>
              <a:ext cx="1532340" cy="1017569"/>
            </a:xfrm>
            <a:prstGeom prst="rect">
              <a:avLst/>
            </a:prstGeom>
          </p:spPr>
        </p:pic>
        <p:sp>
          <p:nvSpPr>
            <p:cNvPr id="13" name="TextBox 12"/>
            <p:cNvSpPr txBox="1"/>
            <p:nvPr/>
          </p:nvSpPr>
          <p:spPr>
            <a:xfrm>
              <a:off x="3975634" y="4331601"/>
              <a:ext cx="1767189" cy="523220"/>
            </a:xfrm>
            <a:prstGeom prst="rect">
              <a:avLst/>
            </a:prstGeom>
            <a:noFill/>
          </p:spPr>
          <p:txBody>
            <a:bodyPr wrap="square" rtlCol="0">
              <a:spAutoFit/>
            </a:bodyPr>
            <a:lstStyle/>
            <a:p>
              <a:r>
                <a:rPr lang="en-US" sz="1400" dirty="0" smtClean="0"/>
                <a:t>identification of viral species in blood</a:t>
              </a:r>
              <a:endParaRPr lang="en-US" sz="1400" dirty="0"/>
            </a:p>
          </p:txBody>
        </p:sp>
        <p:pic>
          <p:nvPicPr>
            <p:cNvPr id="15" name="Picture 14" descr="GEHealthcare_10_Infinia_1.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122462" y="3294075"/>
              <a:ext cx="1634772" cy="1142371"/>
            </a:xfrm>
            <a:prstGeom prst="rect">
              <a:avLst/>
            </a:prstGeom>
          </p:spPr>
        </p:pic>
        <p:sp>
          <p:nvSpPr>
            <p:cNvPr id="16" name="TextBox 15"/>
            <p:cNvSpPr txBox="1"/>
            <p:nvPr/>
          </p:nvSpPr>
          <p:spPr>
            <a:xfrm>
              <a:off x="6122463" y="4428243"/>
              <a:ext cx="1634772" cy="523220"/>
            </a:xfrm>
            <a:prstGeom prst="rect">
              <a:avLst/>
            </a:prstGeom>
            <a:noFill/>
          </p:spPr>
          <p:txBody>
            <a:bodyPr wrap="square" rtlCol="0">
              <a:spAutoFit/>
            </a:bodyPr>
            <a:lstStyle/>
            <a:p>
              <a:r>
                <a:rPr lang="en-US" sz="1400" dirty="0" smtClean="0"/>
                <a:t>imaging system for diagnosis</a:t>
              </a:r>
              <a:endParaRPr lang="en-US" sz="1400" dirty="0"/>
            </a:p>
          </p:txBody>
        </p:sp>
      </p:grpSp>
      <p:grpSp>
        <p:nvGrpSpPr>
          <p:cNvPr id="31" name="Group 30"/>
          <p:cNvGrpSpPr/>
          <p:nvPr/>
        </p:nvGrpSpPr>
        <p:grpSpPr>
          <a:xfrm>
            <a:off x="2495136" y="5286743"/>
            <a:ext cx="1346320" cy="1288192"/>
            <a:chOff x="2170284" y="5286743"/>
            <a:chExt cx="1346320" cy="1288192"/>
          </a:xfrm>
        </p:grpSpPr>
        <p:pic>
          <p:nvPicPr>
            <p:cNvPr id="20" name="Picture 19" descr="Screen Shot 2015-06-13 at 18.54.01.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170284" y="5286743"/>
              <a:ext cx="1346320" cy="806390"/>
            </a:xfrm>
            <a:prstGeom prst="rect">
              <a:avLst/>
            </a:prstGeom>
          </p:spPr>
        </p:pic>
        <p:sp>
          <p:nvSpPr>
            <p:cNvPr id="21" name="TextBox 20"/>
            <p:cNvSpPr txBox="1"/>
            <p:nvPr/>
          </p:nvSpPr>
          <p:spPr>
            <a:xfrm>
              <a:off x="2170284" y="6051715"/>
              <a:ext cx="1346320" cy="523220"/>
            </a:xfrm>
            <a:prstGeom prst="rect">
              <a:avLst/>
            </a:prstGeom>
            <a:noFill/>
          </p:spPr>
          <p:txBody>
            <a:bodyPr wrap="square" rtlCol="0">
              <a:spAutoFit/>
            </a:bodyPr>
            <a:lstStyle/>
            <a:p>
              <a:r>
                <a:rPr lang="en-US" sz="1400" dirty="0" smtClean="0"/>
                <a:t>blood glucose monitoring lens</a:t>
              </a:r>
              <a:endParaRPr lang="en-US" sz="1400" dirty="0"/>
            </a:p>
          </p:txBody>
        </p:sp>
      </p:grpSp>
      <p:grpSp>
        <p:nvGrpSpPr>
          <p:cNvPr id="32" name="Group 31"/>
          <p:cNvGrpSpPr/>
          <p:nvPr/>
        </p:nvGrpSpPr>
        <p:grpSpPr>
          <a:xfrm>
            <a:off x="4341900" y="5132544"/>
            <a:ext cx="2305582" cy="1414779"/>
            <a:chOff x="4017048" y="5132544"/>
            <a:chExt cx="2305582" cy="1414779"/>
          </a:xfrm>
        </p:grpSpPr>
        <p:pic>
          <p:nvPicPr>
            <p:cNvPr id="22" name="Picture 21" descr="rna_programmed_dna_cleavage_by_crispr_cas9.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017048" y="5132544"/>
              <a:ext cx="1952067" cy="1017441"/>
            </a:xfrm>
            <a:prstGeom prst="rect">
              <a:avLst/>
            </a:prstGeom>
          </p:spPr>
        </p:pic>
        <p:sp>
          <p:nvSpPr>
            <p:cNvPr id="23" name="TextBox 22"/>
            <p:cNvSpPr txBox="1"/>
            <p:nvPr/>
          </p:nvSpPr>
          <p:spPr>
            <a:xfrm>
              <a:off x="4155266" y="6024103"/>
              <a:ext cx="2167364" cy="523220"/>
            </a:xfrm>
            <a:prstGeom prst="rect">
              <a:avLst/>
            </a:prstGeom>
            <a:noFill/>
          </p:spPr>
          <p:txBody>
            <a:bodyPr wrap="square" rtlCol="0">
              <a:spAutoFit/>
            </a:bodyPr>
            <a:lstStyle/>
            <a:p>
              <a:r>
                <a:rPr lang="en-US" sz="1400" dirty="0" smtClean="0"/>
                <a:t>CRISPR-Cas9 for gene editing and therapeutics</a:t>
              </a:r>
              <a:endParaRPr lang="en-US" sz="1400" dirty="0"/>
            </a:p>
          </p:txBody>
        </p:sp>
      </p:grpSp>
      <p:grpSp>
        <p:nvGrpSpPr>
          <p:cNvPr id="30" name="Group 29"/>
          <p:cNvGrpSpPr/>
          <p:nvPr/>
        </p:nvGrpSpPr>
        <p:grpSpPr>
          <a:xfrm>
            <a:off x="694008" y="5316278"/>
            <a:ext cx="1451623" cy="1057239"/>
            <a:chOff x="369156" y="5316278"/>
            <a:chExt cx="1451623" cy="1057239"/>
          </a:xfrm>
        </p:grpSpPr>
        <p:pic>
          <p:nvPicPr>
            <p:cNvPr id="4" name="Picture 3" descr="Screen Shot 2015-06-13 at 18.39.14.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69156" y="5316278"/>
              <a:ext cx="1451623" cy="581987"/>
            </a:xfrm>
            <a:prstGeom prst="rect">
              <a:avLst/>
            </a:prstGeom>
          </p:spPr>
        </p:pic>
        <p:sp>
          <p:nvSpPr>
            <p:cNvPr id="7" name="TextBox 6"/>
            <p:cNvSpPr txBox="1"/>
            <p:nvPr/>
          </p:nvSpPr>
          <p:spPr>
            <a:xfrm>
              <a:off x="369156" y="5850297"/>
              <a:ext cx="1451623" cy="523220"/>
            </a:xfrm>
            <a:prstGeom prst="rect">
              <a:avLst/>
            </a:prstGeom>
            <a:noFill/>
          </p:spPr>
          <p:txBody>
            <a:bodyPr wrap="square" rtlCol="0">
              <a:spAutoFit/>
            </a:bodyPr>
            <a:lstStyle/>
            <a:p>
              <a:r>
                <a:rPr lang="en-US" sz="1400" dirty="0" smtClean="0"/>
                <a:t>reduce cost of drug discovery</a:t>
              </a:r>
              <a:endParaRPr lang="en-US" sz="1400" dirty="0"/>
            </a:p>
          </p:txBody>
        </p:sp>
      </p:grpSp>
      <p:sp>
        <p:nvSpPr>
          <p:cNvPr id="24" name="Title 1"/>
          <p:cNvSpPr>
            <a:spLocks noGrp="1"/>
          </p:cNvSpPr>
          <p:nvPr>
            <p:ph type="title"/>
          </p:nvPr>
        </p:nvSpPr>
        <p:spPr>
          <a:xfrm>
            <a:off x="459302" y="298215"/>
            <a:ext cx="8708873" cy="868148"/>
          </a:xfrm>
        </p:spPr>
        <p:txBody>
          <a:bodyPr>
            <a:normAutofit/>
          </a:bodyPr>
          <a:lstStyle/>
          <a:p>
            <a:pPr algn="l"/>
            <a:r>
              <a:rPr lang="en-US" sz="2800" dirty="0" smtClean="0">
                <a:solidFill>
                  <a:schemeClr val="accent5">
                    <a:lumMod val="50000"/>
                  </a:schemeClr>
                </a:solidFill>
              </a:rPr>
              <a:t>Importance of innovation in Biotech (positive difference) </a:t>
            </a:r>
            <a:endParaRPr lang="en-US" sz="2800" dirty="0">
              <a:solidFill>
                <a:schemeClr val="accent5">
                  <a:lumMod val="50000"/>
                </a:schemeClr>
              </a:solidFill>
            </a:endParaRPr>
          </a:p>
        </p:txBody>
      </p:sp>
      <p:sp>
        <p:nvSpPr>
          <p:cNvPr id="14" name="TextBox 13"/>
          <p:cNvSpPr txBox="1"/>
          <p:nvPr/>
        </p:nvSpPr>
        <p:spPr>
          <a:xfrm>
            <a:off x="1092705" y="1417755"/>
            <a:ext cx="4517224" cy="369332"/>
          </a:xfrm>
          <a:prstGeom prst="rect">
            <a:avLst/>
          </a:prstGeom>
          <a:noFill/>
        </p:spPr>
        <p:txBody>
          <a:bodyPr wrap="square" rtlCol="0">
            <a:spAutoFit/>
          </a:bodyPr>
          <a:lstStyle/>
          <a:p>
            <a:pPr marL="285750" indent="-285750">
              <a:buFont typeface="Wingdings" charset="2"/>
              <a:buChar char="Ø"/>
            </a:pPr>
            <a:r>
              <a:rPr lang="en-US" dirty="0" smtClean="0"/>
              <a:t>Find cures for diseases</a:t>
            </a:r>
            <a:endParaRPr lang="en-US" dirty="0"/>
          </a:p>
        </p:txBody>
      </p:sp>
      <p:sp>
        <p:nvSpPr>
          <p:cNvPr id="25" name="TextBox 24"/>
          <p:cNvSpPr txBox="1"/>
          <p:nvPr/>
        </p:nvSpPr>
        <p:spPr>
          <a:xfrm>
            <a:off x="1097445" y="1703067"/>
            <a:ext cx="4517224" cy="369332"/>
          </a:xfrm>
          <a:prstGeom prst="rect">
            <a:avLst/>
          </a:prstGeom>
          <a:noFill/>
        </p:spPr>
        <p:txBody>
          <a:bodyPr wrap="square" rtlCol="0">
            <a:spAutoFit/>
          </a:bodyPr>
          <a:lstStyle/>
          <a:p>
            <a:pPr marL="285750" indent="-285750">
              <a:buFont typeface="Wingdings" charset="2"/>
              <a:buChar char="Ø"/>
            </a:pPr>
            <a:r>
              <a:rPr lang="en-US" dirty="0" smtClean="0"/>
              <a:t>Improve diagnostics</a:t>
            </a:r>
            <a:endParaRPr lang="en-US" dirty="0"/>
          </a:p>
        </p:txBody>
      </p:sp>
      <p:sp>
        <p:nvSpPr>
          <p:cNvPr id="26" name="TextBox 25"/>
          <p:cNvSpPr txBox="1"/>
          <p:nvPr/>
        </p:nvSpPr>
        <p:spPr>
          <a:xfrm>
            <a:off x="1102921" y="1991109"/>
            <a:ext cx="4517224" cy="369332"/>
          </a:xfrm>
          <a:prstGeom prst="rect">
            <a:avLst/>
          </a:prstGeom>
          <a:noFill/>
        </p:spPr>
        <p:txBody>
          <a:bodyPr wrap="square" rtlCol="0">
            <a:spAutoFit/>
          </a:bodyPr>
          <a:lstStyle/>
          <a:p>
            <a:pPr marL="285750" indent="-285750">
              <a:buFont typeface="Wingdings" charset="2"/>
              <a:buChar char="Ø"/>
            </a:pPr>
            <a:r>
              <a:rPr lang="en-US" dirty="0" smtClean="0"/>
              <a:t>Better availability to treatment</a:t>
            </a:r>
            <a:endParaRPr lang="en-US" dirty="0"/>
          </a:p>
        </p:txBody>
      </p:sp>
      <p:sp>
        <p:nvSpPr>
          <p:cNvPr id="27" name="TextBox 26"/>
          <p:cNvSpPr txBox="1"/>
          <p:nvPr/>
        </p:nvSpPr>
        <p:spPr>
          <a:xfrm>
            <a:off x="1107661" y="2276421"/>
            <a:ext cx="4517224" cy="369332"/>
          </a:xfrm>
          <a:prstGeom prst="rect">
            <a:avLst/>
          </a:prstGeom>
          <a:noFill/>
        </p:spPr>
        <p:txBody>
          <a:bodyPr wrap="square" rtlCol="0">
            <a:spAutoFit/>
          </a:bodyPr>
          <a:lstStyle/>
          <a:p>
            <a:pPr marL="285750" indent="-285750">
              <a:buFont typeface="Wingdings" charset="2"/>
              <a:buChar char="Ø"/>
            </a:pPr>
            <a:r>
              <a:rPr lang="en-US" dirty="0" smtClean="0"/>
              <a:t>Improve quality of life</a:t>
            </a:r>
            <a:endParaRPr lang="en-US" dirty="0"/>
          </a:p>
        </p:txBody>
      </p:sp>
      <p:sp>
        <p:nvSpPr>
          <p:cNvPr id="28" name="TextBox 27"/>
          <p:cNvSpPr txBox="1"/>
          <p:nvPr/>
        </p:nvSpPr>
        <p:spPr>
          <a:xfrm>
            <a:off x="552194" y="2695817"/>
            <a:ext cx="7868775" cy="400110"/>
          </a:xfrm>
          <a:prstGeom prst="rect">
            <a:avLst/>
          </a:prstGeom>
          <a:noFill/>
        </p:spPr>
        <p:txBody>
          <a:bodyPr wrap="square" rtlCol="0">
            <a:spAutoFit/>
          </a:bodyPr>
          <a:lstStyle/>
          <a:p>
            <a:pPr marL="0" lvl="1">
              <a:tabLst>
                <a:tab pos="0" algn="l"/>
              </a:tabLst>
            </a:pPr>
            <a:r>
              <a:rPr lang="en-US" sz="2000" b="1" dirty="0" smtClean="0"/>
              <a:t>Develop new technologies to help improve our understanding of biology</a:t>
            </a:r>
          </a:p>
        </p:txBody>
      </p:sp>
    </p:spTree>
    <p:extLst>
      <p:ext uri="{BB962C8B-B14F-4D97-AF65-F5344CB8AC3E}">
        <p14:creationId xmlns:p14="http://schemas.microsoft.com/office/powerpoint/2010/main" val="951777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dmin\Dropbox\CUIF &amp; CIS\IF line motif.png"/>
          <p:cNvPicPr/>
          <p:nvPr/>
        </p:nvPicPr>
        <p:blipFill>
          <a:blip r:embed="rId3" cstate="print">
            <a:extLst>
              <a:ext uri="{BEBA8EAE-BF5A-486C-A8C5-ECC9F3942E4B}">
                <a14:imgProps xmlns:a14="http://schemas.microsoft.com/office/drawing/2010/main">
                  <a14:imgLayer r:embed="rId4">
                    <a14:imgEffect>
                      <a14:artisticChalkSketch/>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rot="318207">
            <a:off x="-23368" y="6288237"/>
            <a:ext cx="8853165" cy="349543"/>
          </a:xfrm>
          <a:prstGeom prst="rect">
            <a:avLst/>
          </a:prstGeom>
          <a:noFill/>
          <a:ln>
            <a:noFill/>
          </a:ln>
        </p:spPr>
      </p:pic>
      <p:pic>
        <p:nvPicPr>
          <p:cNvPr id="10" name="Picture 9" descr="C:\Users\Admin\Dropbox\Innovation Forum\PHOTOS AND GRAPHICS\LOGOs\innovation high res.png"/>
          <p:cNvPicPr/>
          <p:nvPr/>
        </p:nvPicPr>
        <p:blipFill rotWithShape="1">
          <a:blip r:embed="rId5"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sp>
        <p:nvSpPr>
          <p:cNvPr id="11"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pic>
        <p:nvPicPr>
          <p:cNvPr id="2" name="Picture 1" descr="chart-tlv-drugs-war-on-cancer.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80559" y="2420151"/>
            <a:ext cx="3650775" cy="2929793"/>
          </a:xfrm>
          <a:prstGeom prst="rect">
            <a:avLst/>
          </a:prstGeom>
        </p:spPr>
      </p:pic>
      <p:pic>
        <p:nvPicPr>
          <p:cNvPr id="3" name="Picture 2" descr="Screen Shot 2015-06-14 at 17.11.51.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200906" y="2796645"/>
            <a:ext cx="4736370" cy="2553299"/>
          </a:xfrm>
          <a:prstGeom prst="rect">
            <a:avLst/>
          </a:prstGeom>
        </p:spPr>
      </p:pic>
      <p:sp>
        <p:nvSpPr>
          <p:cNvPr id="4" name="TextBox 3"/>
          <p:cNvSpPr txBox="1"/>
          <p:nvPr/>
        </p:nvSpPr>
        <p:spPr>
          <a:xfrm>
            <a:off x="694014" y="1356838"/>
            <a:ext cx="7826112" cy="1015663"/>
          </a:xfrm>
          <a:prstGeom prst="rect">
            <a:avLst/>
          </a:prstGeom>
          <a:noFill/>
        </p:spPr>
        <p:txBody>
          <a:bodyPr wrap="square" rtlCol="0">
            <a:spAutoFit/>
          </a:bodyPr>
          <a:lstStyle/>
          <a:p>
            <a:r>
              <a:rPr lang="en-US" sz="2000" dirty="0" smtClean="0"/>
              <a:t>Pharmaceuticals R&amp;D spending continues to increase while the number of New Molecular Entities (NMEs) approved per billion dollar spent in R&amp;D is decreasing</a:t>
            </a:r>
            <a:endParaRPr lang="en-US" sz="2000" dirty="0"/>
          </a:p>
        </p:txBody>
      </p:sp>
      <p:sp>
        <p:nvSpPr>
          <p:cNvPr id="5" name="TextBox 4"/>
          <p:cNvSpPr txBox="1"/>
          <p:nvPr/>
        </p:nvSpPr>
        <p:spPr>
          <a:xfrm>
            <a:off x="7103197" y="5375636"/>
            <a:ext cx="1723805" cy="307777"/>
          </a:xfrm>
          <a:prstGeom prst="rect">
            <a:avLst/>
          </a:prstGeom>
          <a:noFill/>
        </p:spPr>
        <p:txBody>
          <a:bodyPr wrap="square" rtlCol="0">
            <a:spAutoFit/>
          </a:bodyPr>
          <a:lstStyle/>
          <a:p>
            <a:r>
              <a:rPr lang="en-US" sz="1400" dirty="0" err="1" smtClean="0"/>
              <a:t>Pammolli</a:t>
            </a:r>
            <a:r>
              <a:rPr lang="en-US" sz="1400" dirty="0" smtClean="0"/>
              <a:t> et al. 2011</a:t>
            </a:r>
            <a:endParaRPr lang="en-US" sz="1400" dirty="0"/>
          </a:p>
        </p:txBody>
      </p:sp>
      <p:sp>
        <p:nvSpPr>
          <p:cNvPr id="9" name="Title 1"/>
          <p:cNvSpPr>
            <a:spLocks noGrp="1"/>
          </p:cNvSpPr>
          <p:nvPr>
            <p:ph type="title"/>
          </p:nvPr>
        </p:nvSpPr>
        <p:spPr>
          <a:xfrm>
            <a:off x="457200" y="230334"/>
            <a:ext cx="7409365" cy="1143000"/>
          </a:xfrm>
        </p:spPr>
        <p:txBody>
          <a:bodyPr>
            <a:normAutofit/>
          </a:bodyPr>
          <a:lstStyle/>
          <a:p>
            <a:pPr algn="l"/>
            <a:r>
              <a:rPr lang="en-US" sz="2800" dirty="0" smtClean="0">
                <a:solidFill>
                  <a:schemeClr val="accent5">
                    <a:lumMod val="50000"/>
                  </a:schemeClr>
                </a:solidFill>
              </a:rPr>
              <a:t>Who are the major innovators in biotech?</a:t>
            </a:r>
            <a:endParaRPr lang="en-US" sz="2800" dirty="0">
              <a:solidFill>
                <a:schemeClr val="accent5">
                  <a:lumMod val="50000"/>
                </a:schemeClr>
              </a:solidFill>
            </a:endParaRPr>
          </a:p>
        </p:txBody>
      </p:sp>
    </p:spTree>
    <p:extLst>
      <p:ext uri="{BB962C8B-B14F-4D97-AF65-F5344CB8AC3E}">
        <p14:creationId xmlns:p14="http://schemas.microsoft.com/office/powerpoint/2010/main" val="39456828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Admin\Dropbox\CUIF &amp; CIS\IF line motif.png"/>
          <p:cNvPicPr/>
          <p:nvPr/>
        </p:nvPicPr>
        <p:blipFill>
          <a:blip r:embed="rId3" cstate="print">
            <a:extLst>
              <a:ext uri="{BEBA8EAE-BF5A-486C-A8C5-ECC9F3942E4B}">
                <a14:imgProps xmlns:a14="http://schemas.microsoft.com/office/drawing/2010/main">
                  <a14:imgLayer r:embed="rId4">
                    <a14:imgEffect>
                      <a14:artisticChalkSketch/>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rot="318207">
            <a:off x="-23368" y="6288237"/>
            <a:ext cx="8853165" cy="349543"/>
          </a:xfrm>
          <a:prstGeom prst="rect">
            <a:avLst/>
          </a:prstGeom>
          <a:noFill/>
          <a:ln>
            <a:noFill/>
          </a:ln>
        </p:spPr>
      </p:pic>
      <p:pic>
        <p:nvPicPr>
          <p:cNvPr id="10" name="Picture 9" descr="C:\Users\Admin\Dropbox\Innovation Forum\PHOTOS AND GRAPHICS\LOGOs\innovation high res.png"/>
          <p:cNvPicPr/>
          <p:nvPr/>
        </p:nvPicPr>
        <p:blipFill rotWithShape="1">
          <a:blip r:embed="rId5"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sp>
        <p:nvSpPr>
          <p:cNvPr id="11"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pic>
        <p:nvPicPr>
          <p:cNvPr id="2" name="Picture 1" descr="Screen Shot 2015-06-14 at 10.19.11.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807" y="1498520"/>
            <a:ext cx="9144000" cy="3434071"/>
          </a:xfrm>
          <a:prstGeom prst="rect">
            <a:avLst/>
          </a:prstGeom>
        </p:spPr>
      </p:pic>
      <p:sp>
        <p:nvSpPr>
          <p:cNvPr id="3" name="TextBox 2"/>
          <p:cNvSpPr txBox="1"/>
          <p:nvPr/>
        </p:nvSpPr>
        <p:spPr>
          <a:xfrm>
            <a:off x="6013555" y="4950958"/>
            <a:ext cx="3130445" cy="276999"/>
          </a:xfrm>
          <a:prstGeom prst="rect">
            <a:avLst/>
          </a:prstGeom>
          <a:noFill/>
        </p:spPr>
        <p:txBody>
          <a:bodyPr wrap="square" rtlCol="0">
            <a:spAutoFit/>
          </a:bodyPr>
          <a:lstStyle/>
          <a:p>
            <a:r>
              <a:rPr lang="en-US" sz="1200" dirty="0" smtClean="0"/>
              <a:t>Ulrich Betz and Christian </a:t>
            </a:r>
            <a:r>
              <a:rPr lang="en-US" sz="1200" dirty="0" err="1" smtClean="0"/>
              <a:t>Tidona</a:t>
            </a:r>
            <a:endParaRPr lang="en-US" sz="1200" dirty="0"/>
          </a:p>
        </p:txBody>
      </p:sp>
      <p:sp>
        <p:nvSpPr>
          <p:cNvPr id="12" name="Title 1"/>
          <p:cNvSpPr>
            <a:spLocks noGrp="1"/>
          </p:cNvSpPr>
          <p:nvPr>
            <p:ph type="title"/>
          </p:nvPr>
        </p:nvSpPr>
        <p:spPr>
          <a:xfrm>
            <a:off x="191961" y="230334"/>
            <a:ext cx="8635041" cy="1143000"/>
          </a:xfrm>
        </p:spPr>
        <p:txBody>
          <a:bodyPr>
            <a:normAutofit/>
          </a:bodyPr>
          <a:lstStyle/>
          <a:p>
            <a:pPr algn="l"/>
            <a:r>
              <a:rPr lang="en-US" sz="2800" dirty="0" smtClean="0">
                <a:solidFill>
                  <a:schemeClr val="accent5">
                    <a:lumMod val="50000"/>
                  </a:schemeClr>
                </a:solidFill>
              </a:rPr>
              <a:t>Models for sourcing innovation in pharmaceutical industry</a:t>
            </a:r>
            <a:endParaRPr lang="en-US" sz="2800" dirty="0">
              <a:solidFill>
                <a:schemeClr val="accent5">
                  <a:lumMod val="50000"/>
                </a:schemeClr>
              </a:solidFill>
            </a:endParaRPr>
          </a:p>
        </p:txBody>
      </p:sp>
      <p:sp>
        <p:nvSpPr>
          <p:cNvPr id="7" name="TextBox 6"/>
          <p:cNvSpPr txBox="1"/>
          <p:nvPr/>
        </p:nvSpPr>
        <p:spPr>
          <a:xfrm>
            <a:off x="620184" y="5449481"/>
            <a:ext cx="7944243" cy="400110"/>
          </a:xfrm>
          <a:prstGeom prst="rect">
            <a:avLst/>
          </a:prstGeom>
          <a:noFill/>
        </p:spPr>
        <p:txBody>
          <a:bodyPr wrap="square" rtlCol="0">
            <a:spAutoFit/>
          </a:bodyPr>
          <a:lstStyle/>
          <a:p>
            <a:pPr algn="ctr"/>
            <a:r>
              <a:rPr lang="en-US" sz="2000" dirty="0" smtClean="0"/>
              <a:t>Most of these models rely on universities and/or start-ups</a:t>
            </a:r>
            <a:endParaRPr lang="en-US" sz="2000" dirty="0"/>
          </a:p>
        </p:txBody>
      </p:sp>
    </p:spTree>
    <p:extLst>
      <p:ext uri="{BB962C8B-B14F-4D97-AF65-F5344CB8AC3E}">
        <p14:creationId xmlns:p14="http://schemas.microsoft.com/office/powerpoint/2010/main" val="19065996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30334"/>
            <a:ext cx="740936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accent5">
                    <a:lumMod val="50000"/>
                  </a:schemeClr>
                </a:solidFill>
              </a:rPr>
              <a:t>What’s in it for universities?</a:t>
            </a:r>
            <a:endParaRPr lang="en-US" sz="2800" dirty="0">
              <a:solidFill>
                <a:schemeClr val="accent5">
                  <a:lumMod val="50000"/>
                </a:schemeClr>
              </a:solidFill>
            </a:endParaRPr>
          </a:p>
        </p:txBody>
      </p:sp>
      <p:sp>
        <p:nvSpPr>
          <p:cNvPr id="4" name="TextBox 3"/>
          <p:cNvSpPr txBox="1"/>
          <p:nvPr/>
        </p:nvSpPr>
        <p:spPr>
          <a:xfrm>
            <a:off x="735994" y="1255441"/>
            <a:ext cx="7706287" cy="1323439"/>
          </a:xfrm>
          <a:prstGeom prst="rect">
            <a:avLst/>
          </a:prstGeom>
          <a:noFill/>
        </p:spPr>
        <p:txBody>
          <a:bodyPr wrap="square" rtlCol="0">
            <a:spAutoFit/>
          </a:bodyPr>
          <a:lstStyle/>
          <a:p>
            <a:pPr marL="285750" indent="-285750">
              <a:buFont typeface="Wingdings" charset="2"/>
              <a:buChar char="Ø"/>
            </a:pPr>
            <a:r>
              <a:rPr lang="en-US" sz="2000" dirty="0" smtClean="0"/>
              <a:t>Research funding is on decline globally</a:t>
            </a:r>
          </a:p>
          <a:p>
            <a:pPr marL="285750" indent="-285750">
              <a:buFont typeface="Wingdings" charset="2"/>
              <a:buChar char="Ø"/>
            </a:pPr>
            <a:r>
              <a:rPr lang="en-US" sz="2000" dirty="0" smtClean="0"/>
              <a:t>Many funding initiatives, such as EU consortium, require industry partners</a:t>
            </a:r>
          </a:p>
          <a:p>
            <a:pPr marL="285750" indent="-285750">
              <a:buFont typeface="Wingdings" charset="2"/>
              <a:buChar char="Ø"/>
            </a:pPr>
            <a:r>
              <a:rPr lang="en-US" sz="2000" dirty="0"/>
              <a:t>There is an increasing focus on translational research to </a:t>
            </a:r>
            <a:r>
              <a:rPr lang="en-US" sz="2000" dirty="0" smtClean="0"/>
              <a:t>deliver</a:t>
            </a:r>
            <a:endParaRPr lang="en-US" sz="2000" dirty="0"/>
          </a:p>
        </p:txBody>
      </p:sp>
      <p:sp>
        <p:nvSpPr>
          <p:cNvPr id="6" name="Title 1"/>
          <p:cNvSpPr txBox="1">
            <a:spLocks/>
          </p:cNvSpPr>
          <p:nvPr/>
        </p:nvSpPr>
        <p:spPr>
          <a:xfrm>
            <a:off x="609600" y="3138924"/>
            <a:ext cx="740936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accent5">
                    <a:lumMod val="50000"/>
                  </a:schemeClr>
                </a:solidFill>
              </a:rPr>
              <a:t>What’s in it for YOU?</a:t>
            </a:r>
            <a:endParaRPr lang="en-US" sz="2800" dirty="0">
              <a:solidFill>
                <a:schemeClr val="accent5">
                  <a:lumMod val="50000"/>
                </a:schemeClr>
              </a:solidFill>
            </a:endParaRPr>
          </a:p>
        </p:txBody>
      </p:sp>
      <p:grpSp>
        <p:nvGrpSpPr>
          <p:cNvPr id="13" name="Group 12"/>
          <p:cNvGrpSpPr/>
          <p:nvPr/>
        </p:nvGrpSpPr>
        <p:grpSpPr>
          <a:xfrm>
            <a:off x="1075357" y="4582759"/>
            <a:ext cx="7133336" cy="1665525"/>
            <a:chOff x="1017633" y="4582759"/>
            <a:chExt cx="7133336" cy="1665525"/>
          </a:xfrm>
        </p:grpSpPr>
        <p:pic>
          <p:nvPicPr>
            <p:cNvPr id="14" name="Picture 2" descr="http://practicemanagement.dentalproductsreport.com/sites/practicemanagement.dentalproductsreport.com/files/styles/article_main_image/public/Bottleneck-big.jpg?itok=dYz-q6z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23716" y="4582759"/>
              <a:ext cx="3135105" cy="1665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5" name="TextBox 14"/>
            <p:cNvSpPr txBox="1"/>
            <p:nvPr/>
          </p:nvSpPr>
          <p:spPr>
            <a:xfrm>
              <a:off x="1017633" y="4843987"/>
              <a:ext cx="2068508" cy="1323439"/>
            </a:xfrm>
            <a:prstGeom prst="rect">
              <a:avLst/>
            </a:prstGeom>
            <a:noFill/>
          </p:spPr>
          <p:txBody>
            <a:bodyPr wrap="square" rtlCol="0">
              <a:spAutoFit/>
            </a:bodyPr>
            <a:lstStyle/>
            <a:p>
              <a:r>
                <a:rPr lang="en-US" sz="2000" dirty="0" smtClean="0"/>
                <a:t>Young Researchers</a:t>
              </a:r>
            </a:p>
            <a:p>
              <a:r>
                <a:rPr lang="en-US" sz="2000" dirty="0" smtClean="0"/>
                <a:t>(PhD students/Post-docs)</a:t>
              </a:r>
              <a:endParaRPr lang="en-US" sz="2000" dirty="0"/>
            </a:p>
          </p:txBody>
        </p:sp>
        <p:sp>
          <p:nvSpPr>
            <p:cNvPr id="16" name="TextBox 15"/>
            <p:cNvSpPr txBox="1"/>
            <p:nvPr/>
          </p:nvSpPr>
          <p:spPr>
            <a:xfrm>
              <a:off x="6275656" y="5257623"/>
              <a:ext cx="1875313" cy="400110"/>
            </a:xfrm>
            <a:prstGeom prst="rect">
              <a:avLst/>
            </a:prstGeom>
            <a:noFill/>
          </p:spPr>
          <p:txBody>
            <a:bodyPr wrap="square" rtlCol="0">
              <a:spAutoFit/>
            </a:bodyPr>
            <a:lstStyle/>
            <a:p>
              <a:r>
                <a:rPr lang="en-US" sz="2000" dirty="0" smtClean="0"/>
                <a:t>PI positions</a:t>
              </a:r>
              <a:endParaRPr lang="en-US" sz="2000" dirty="0"/>
            </a:p>
          </p:txBody>
        </p:sp>
      </p:grpSp>
    </p:spTree>
    <p:extLst>
      <p:ext uri="{BB962C8B-B14F-4D97-AF65-F5344CB8AC3E}">
        <p14:creationId xmlns:p14="http://schemas.microsoft.com/office/powerpoint/2010/main" val="27973430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C:\Users\Admin\Dropbox\CUIF &amp; CIS\IF line motif.png"/>
          <p:cNvPicPr/>
          <p:nvPr/>
        </p:nvPicPr>
        <p:blipFill>
          <a:blip r:embed="rId3" cstate="print">
            <a:extLst>
              <a:ext uri="{BEBA8EAE-BF5A-486C-A8C5-ECC9F3942E4B}">
                <a14:imgProps xmlns:a14="http://schemas.microsoft.com/office/drawing/2010/main">
                  <a14:imgLayer r:embed="rId4">
                    <a14:imgEffect>
                      <a14:artisticChalkSketch/>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rot="318207">
            <a:off x="-23368" y="6288237"/>
            <a:ext cx="8853165" cy="349543"/>
          </a:xfrm>
          <a:prstGeom prst="rect">
            <a:avLst/>
          </a:prstGeom>
          <a:noFill/>
          <a:ln>
            <a:noFill/>
          </a:ln>
        </p:spPr>
      </p:pic>
      <p:pic>
        <p:nvPicPr>
          <p:cNvPr id="10" name="Picture 9" descr="C:\Users\Admin\Dropbox\Innovation Forum\PHOTOS AND GRAPHICS\LOGOs\innovation high res.png"/>
          <p:cNvPicPr/>
          <p:nvPr/>
        </p:nvPicPr>
        <p:blipFill rotWithShape="1">
          <a:blip r:embed="rId5" cstate="print">
            <a:extLst>
              <a:ext uri="{28A0092B-C50C-407E-A947-70E740481C1C}">
                <a14:useLocalDpi xmlns:a14="http://schemas.microsoft.com/office/drawing/2010/main"/>
              </a:ext>
            </a:extLst>
          </a:blip>
          <a:srcRect/>
          <a:stretch/>
        </p:blipFill>
        <p:spPr bwMode="auto">
          <a:xfrm rot="8479288">
            <a:off x="8207812" y="-444650"/>
            <a:ext cx="1279525" cy="1541145"/>
          </a:xfrm>
          <a:prstGeom prst="rect">
            <a:avLst/>
          </a:prstGeom>
          <a:noFill/>
          <a:ln>
            <a:noFill/>
          </a:ln>
          <a:extLst>
            <a:ext uri="{53640926-AAD7-44d8-BBD7-CCE9431645EC}">
              <a14:shadowObscured xmlns:a14="http://schemas.microsoft.com/office/drawing/2010/main"/>
            </a:ext>
          </a:extLst>
        </p:spPr>
      </p:pic>
      <p:sp>
        <p:nvSpPr>
          <p:cNvPr id="11" name="Text Box 2"/>
          <p:cNvSpPr txBox="1">
            <a:spLocks noChangeArrowheads="1"/>
          </p:cNvSpPr>
          <p:nvPr/>
        </p:nvSpPr>
        <p:spPr bwMode="auto">
          <a:xfrm>
            <a:off x="5148064" y="80972"/>
            <a:ext cx="3162300" cy="287002"/>
          </a:xfrm>
          <a:prstGeom prst="rect">
            <a:avLst/>
          </a:prstGeom>
          <a:noFill/>
          <a:ln w="9525">
            <a:noFill/>
            <a:miter lim="800000"/>
            <a:headEnd/>
            <a:tailEnd/>
          </a:ln>
        </p:spPr>
        <p:txBody>
          <a:bodyPr rot="0" vert="horz" wrap="square" lIns="91440" tIns="45720" rIns="91440" bIns="45720" anchor="ctr" anchorCtr="0">
            <a:spAutoFit/>
          </a:bodyPr>
          <a:lstStyle/>
          <a:p>
            <a:pPr algn="ctr">
              <a:lnSpc>
                <a:spcPct val="115000"/>
              </a:lnSpc>
              <a:spcAft>
                <a:spcPts val="1200"/>
              </a:spcAft>
            </a:pPr>
            <a:r>
              <a:rPr lang="en-GB" sz="1100" dirty="0" smtClean="0">
                <a:solidFill>
                  <a:srgbClr val="404040"/>
                </a:solidFill>
                <a:effectLst/>
                <a:latin typeface="Calibri Light"/>
                <a:ea typeface="Calibri"/>
                <a:cs typeface="Calibri"/>
              </a:rPr>
              <a:t>EAST BIO annual symposium | Harsh Vaidya</a:t>
            </a:r>
            <a:endParaRPr lang="en-GB" sz="1100" dirty="0">
              <a:effectLst/>
              <a:latin typeface="Calibri Light"/>
              <a:ea typeface="Calibri"/>
              <a:cs typeface="Calibri"/>
            </a:endParaRPr>
          </a:p>
        </p:txBody>
      </p:sp>
      <p:pic>
        <p:nvPicPr>
          <p:cNvPr id="5" name="Picture 4" descr="tech-transfer-illo.jpe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58553" y="1742651"/>
            <a:ext cx="4930924" cy="3092100"/>
          </a:xfrm>
          <a:prstGeom prst="rect">
            <a:avLst/>
          </a:prstGeom>
        </p:spPr>
      </p:pic>
      <p:sp>
        <p:nvSpPr>
          <p:cNvPr id="7" name="Title 1"/>
          <p:cNvSpPr>
            <a:spLocks noGrp="1"/>
          </p:cNvSpPr>
          <p:nvPr>
            <p:ph type="title"/>
          </p:nvPr>
        </p:nvSpPr>
        <p:spPr>
          <a:xfrm>
            <a:off x="177195" y="230334"/>
            <a:ext cx="8649807" cy="1143000"/>
          </a:xfrm>
        </p:spPr>
        <p:txBody>
          <a:bodyPr>
            <a:normAutofit/>
          </a:bodyPr>
          <a:lstStyle/>
          <a:p>
            <a:pPr algn="l"/>
            <a:r>
              <a:rPr lang="en-US" sz="2800" dirty="0" smtClean="0">
                <a:solidFill>
                  <a:schemeClr val="accent5">
                    <a:lumMod val="50000"/>
                  </a:schemeClr>
                </a:solidFill>
              </a:rPr>
              <a:t>Tech transfer office: let’s commercialize research</a:t>
            </a:r>
            <a:endParaRPr lang="en-US" sz="2800" dirty="0">
              <a:solidFill>
                <a:schemeClr val="accent5">
                  <a:lumMod val="50000"/>
                </a:schemeClr>
              </a:solidFill>
            </a:endParaRPr>
          </a:p>
        </p:txBody>
      </p:sp>
    </p:spTree>
    <p:extLst>
      <p:ext uri="{BB962C8B-B14F-4D97-AF65-F5344CB8AC3E}">
        <p14:creationId xmlns:p14="http://schemas.microsoft.com/office/powerpoint/2010/main" val="19252574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1737</TotalTime>
  <Words>2863</Words>
  <Application>Microsoft Macintosh PowerPoint</Application>
  <PresentationFormat>On-screen Show (4:3)</PresentationFormat>
  <Paragraphs>380</Paragraphs>
  <Slides>31</Slides>
  <Notes>28</Notes>
  <HiddenSlides>7</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Acrobat Document</vt:lpstr>
      <vt:lpstr>PowerPoint Presentation</vt:lpstr>
      <vt:lpstr>Overview</vt:lpstr>
      <vt:lpstr>Academia-Industry relationship</vt:lpstr>
      <vt:lpstr>What is Innovation?</vt:lpstr>
      <vt:lpstr>Importance of innovation in Biotech (positive difference) </vt:lpstr>
      <vt:lpstr>Who are the major innovators in biotech?</vt:lpstr>
      <vt:lpstr>Models for sourcing innovation in pharmaceutical industry</vt:lpstr>
      <vt:lpstr>PowerPoint Presentation</vt:lpstr>
      <vt:lpstr>Tech transfer office: let’s commercialize research</vt:lpstr>
      <vt:lpstr>Hurdles to innovation</vt:lpstr>
      <vt:lpstr>PowerPoint Presentation</vt:lpstr>
      <vt:lpstr>VISION</vt:lpstr>
      <vt:lpstr>mISSION</vt:lpstr>
      <vt:lpstr>An accelerator for high-tech start-up</vt:lpstr>
      <vt:lpstr>An accelerator for high-tech start-up</vt:lpstr>
      <vt:lpstr>PowerPoint Presentation</vt:lpstr>
      <vt:lpstr>An accelerator for high-tech start-up</vt:lpstr>
      <vt:lpstr>PowerPoint Presentation</vt:lpstr>
      <vt:lpstr>PowerPoint Presentation</vt:lpstr>
      <vt:lpstr>PowerPoint Presentation</vt:lpstr>
      <vt:lpstr>PowerPoint Presentation</vt:lpstr>
      <vt:lpstr>PowerPoint Presentation</vt:lpstr>
      <vt:lpstr>More academia-industry partnership</vt:lpstr>
      <vt:lpstr>PowerPoint Presentation</vt:lpstr>
      <vt:lpstr>PowerPoint Presentation</vt:lpstr>
      <vt:lpstr>PowerPoint Presentation</vt:lpstr>
      <vt:lpstr>PowerPoint Presentation</vt:lpstr>
      <vt:lpstr>FUTURE OF INNOVATION</vt:lpstr>
      <vt:lpstr>Open access </vt:lpstr>
      <vt:lpstr>PowerPoint Presentation</vt:lpstr>
      <vt:lpstr>Across generations: Grassroots and Senior Executive Alignment</vt:lpstr>
    </vt:vector>
  </TitlesOfParts>
  <Company>University of Edinburgh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Harsh Vaidya</dc:creator>
  <cp:lastModifiedBy>Harsh Vaidya</cp:lastModifiedBy>
  <cp:revision>101</cp:revision>
  <dcterms:created xsi:type="dcterms:W3CDTF">2015-05-18T19:52:52Z</dcterms:created>
  <dcterms:modified xsi:type="dcterms:W3CDTF">2015-06-16T13:15:12Z</dcterms:modified>
</cp:coreProperties>
</file>