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95" r:id="rId2"/>
    <p:sldMasterId id="2147484007" r:id="rId3"/>
  </p:sldMasterIdLst>
  <p:notesMasterIdLst>
    <p:notesMasterId r:id="rId29"/>
  </p:notesMasterIdLst>
  <p:handoutMasterIdLst>
    <p:handoutMasterId r:id="rId30"/>
  </p:handoutMasterIdLst>
  <p:sldIdLst>
    <p:sldId id="347" r:id="rId4"/>
    <p:sldId id="673" r:id="rId5"/>
    <p:sldId id="695" r:id="rId6"/>
    <p:sldId id="694" r:id="rId7"/>
    <p:sldId id="663" r:id="rId8"/>
    <p:sldId id="675" r:id="rId9"/>
    <p:sldId id="679" r:id="rId10"/>
    <p:sldId id="676" r:id="rId11"/>
    <p:sldId id="682" r:id="rId12"/>
    <p:sldId id="683" r:id="rId13"/>
    <p:sldId id="691" r:id="rId14"/>
    <p:sldId id="692" r:id="rId15"/>
    <p:sldId id="699" r:id="rId16"/>
    <p:sldId id="710" r:id="rId17"/>
    <p:sldId id="700" r:id="rId18"/>
    <p:sldId id="702" r:id="rId19"/>
    <p:sldId id="709" r:id="rId20"/>
    <p:sldId id="701" r:id="rId21"/>
    <p:sldId id="711" r:id="rId22"/>
    <p:sldId id="703" r:id="rId23"/>
    <p:sldId id="704" r:id="rId24"/>
    <p:sldId id="707" r:id="rId25"/>
    <p:sldId id="705" r:id="rId26"/>
    <p:sldId id="706" r:id="rId27"/>
    <p:sldId id="698" r:id="rId28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4">
          <p15:clr>
            <a:srgbClr val="A4A3A4"/>
          </p15:clr>
        </p15:guide>
        <p15:guide id="2" orient="horz" pos="1525">
          <p15:clr>
            <a:srgbClr val="A4A3A4"/>
          </p15:clr>
        </p15:guide>
        <p15:guide id="3" orient="horz" pos="3146">
          <p15:clr>
            <a:srgbClr val="A4A3A4"/>
          </p15:clr>
        </p15:guide>
        <p15:guide id="4" pos="16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Pan" initials="AP" lastIdx="7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538"/>
    <a:srgbClr val="C4D1B8"/>
    <a:srgbClr val="20396D"/>
    <a:srgbClr val="009900"/>
    <a:srgbClr val="C7D1B8"/>
    <a:srgbClr val="CFD7C7"/>
    <a:srgbClr val="F6FDA1"/>
    <a:srgbClr val="C7D7C9"/>
    <a:srgbClr val="C4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8" autoAdjust="0"/>
    <p:restoredTop sz="82603" autoAdjust="0"/>
  </p:normalViewPr>
  <p:slideViewPr>
    <p:cSldViewPr snapToGrid="0">
      <p:cViewPr varScale="1">
        <p:scale>
          <a:sx n="132" d="100"/>
          <a:sy n="132" d="100"/>
        </p:scale>
        <p:origin x="726" y="132"/>
      </p:cViewPr>
      <p:guideLst>
        <p:guide orient="horz" pos="3864"/>
        <p:guide orient="horz" pos="1525"/>
        <p:guide orient="horz" pos="3146"/>
        <p:guide pos="1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0F0AD-E4F9-4953-BFCC-4B8BB211E783}" type="doc">
      <dgm:prSet loTypeId="urn:microsoft.com/office/officeart/2005/8/layout/vList5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F9DF6A5D-5638-45F3-BE6A-4545DBBDCE19}">
      <dgm:prSet phldrT="[Text]"/>
      <dgm:spPr>
        <a:solidFill>
          <a:schemeClr val="accent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/>
            <a:t>Idea generation and validation</a:t>
          </a:r>
          <a:endParaRPr lang="en-US" b="1" dirty="0"/>
        </a:p>
      </dgm:t>
    </dgm:pt>
    <dgm:pt modelId="{702A2711-776B-4BAD-8196-E581A08FF7B4}" type="parTrans" cxnId="{D476184C-D84F-4F4C-B4B1-2D57164AA87D}">
      <dgm:prSet/>
      <dgm:spPr/>
      <dgm:t>
        <a:bodyPr/>
        <a:lstStyle/>
        <a:p>
          <a:endParaRPr lang="en-US"/>
        </a:p>
      </dgm:t>
    </dgm:pt>
    <dgm:pt modelId="{A012E694-1011-43F7-835D-2CFADA25FDD0}" type="sibTrans" cxnId="{D476184C-D84F-4F4C-B4B1-2D57164AA87D}">
      <dgm:prSet/>
      <dgm:spPr/>
      <dgm:t>
        <a:bodyPr/>
        <a:lstStyle/>
        <a:p>
          <a:endParaRPr lang="en-US"/>
        </a:p>
      </dgm:t>
    </dgm:pt>
    <dgm:pt modelId="{14F87ED4-D0A6-448C-8E57-1E40CCA2CDDA}">
      <dgm:prSet phldrT="[Text]"/>
      <dgm:spPr>
        <a:solidFill>
          <a:schemeClr val="bg1">
            <a:alpha val="90000"/>
          </a:schemeClr>
        </a:solidFill>
        <a:ln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IP from University/parent body</a:t>
          </a:r>
          <a:endParaRPr lang="en-US" dirty="0"/>
        </a:p>
      </dgm:t>
    </dgm:pt>
    <dgm:pt modelId="{18A446D5-8B7A-4E94-83ED-28A19A127C57}" type="parTrans" cxnId="{AAA55123-8E59-4503-8750-56BD21BA05EA}">
      <dgm:prSet/>
      <dgm:spPr/>
      <dgm:t>
        <a:bodyPr/>
        <a:lstStyle/>
        <a:p>
          <a:endParaRPr lang="en-US"/>
        </a:p>
      </dgm:t>
    </dgm:pt>
    <dgm:pt modelId="{CC807125-7F12-4DAD-AFCE-361878DD236D}" type="sibTrans" cxnId="{AAA55123-8E59-4503-8750-56BD21BA05EA}">
      <dgm:prSet/>
      <dgm:spPr/>
      <dgm:t>
        <a:bodyPr/>
        <a:lstStyle/>
        <a:p>
          <a:endParaRPr lang="en-US"/>
        </a:p>
      </dgm:t>
    </dgm:pt>
    <dgm:pt modelId="{8A753072-A205-4B68-AB72-BD70886B9468}">
      <dgm:prSet phldrT="[Text]"/>
      <dgm:spPr>
        <a:solidFill>
          <a:schemeClr val="bg1">
            <a:alpha val="90000"/>
          </a:schemeClr>
        </a:solidFill>
        <a:ln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Technology validation – “Proof of Concept”</a:t>
          </a:r>
          <a:endParaRPr lang="en-US" dirty="0"/>
        </a:p>
      </dgm:t>
    </dgm:pt>
    <dgm:pt modelId="{3070C384-E0A9-4A28-AA19-9AE0B70530F2}" type="parTrans" cxnId="{667E6FE6-25FC-4032-8B0D-8A612565E27C}">
      <dgm:prSet/>
      <dgm:spPr/>
      <dgm:t>
        <a:bodyPr/>
        <a:lstStyle/>
        <a:p>
          <a:endParaRPr lang="en-US"/>
        </a:p>
      </dgm:t>
    </dgm:pt>
    <dgm:pt modelId="{2ADD8DB2-23E5-45DD-A68F-F219829CA269}" type="sibTrans" cxnId="{667E6FE6-25FC-4032-8B0D-8A612565E27C}">
      <dgm:prSet/>
      <dgm:spPr/>
      <dgm:t>
        <a:bodyPr/>
        <a:lstStyle/>
        <a:p>
          <a:endParaRPr lang="en-US"/>
        </a:p>
      </dgm:t>
    </dgm:pt>
    <dgm:pt modelId="{B71C5BE9-D8DB-4E50-92FE-921C5E8689BC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/>
            <a:t>Early Stage – Start up</a:t>
          </a:r>
          <a:endParaRPr lang="en-US" b="1" dirty="0"/>
        </a:p>
      </dgm:t>
    </dgm:pt>
    <dgm:pt modelId="{E877049F-8EFF-49F8-856F-E482B6A95B24}" type="parTrans" cxnId="{D7299AF7-539C-4552-8EAF-7FCE30F00BD3}">
      <dgm:prSet/>
      <dgm:spPr/>
      <dgm:t>
        <a:bodyPr/>
        <a:lstStyle/>
        <a:p>
          <a:endParaRPr lang="en-US"/>
        </a:p>
      </dgm:t>
    </dgm:pt>
    <dgm:pt modelId="{AD355406-7041-4555-B69A-BC3F26E72727}" type="sibTrans" cxnId="{D7299AF7-539C-4552-8EAF-7FCE30F00BD3}">
      <dgm:prSet/>
      <dgm:spPr/>
      <dgm:t>
        <a:bodyPr/>
        <a:lstStyle/>
        <a:p>
          <a:endParaRPr lang="en-US"/>
        </a:p>
      </dgm:t>
    </dgm:pt>
    <dgm:pt modelId="{54D600BC-5F80-4D81-BF53-E2193893A71E}">
      <dgm:prSet phldrT="[Text]"/>
      <dgm:spPr>
        <a:solidFill>
          <a:schemeClr val="bg1"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Technology platform and IP broadening</a:t>
          </a:r>
          <a:endParaRPr lang="en-US" dirty="0"/>
        </a:p>
      </dgm:t>
    </dgm:pt>
    <dgm:pt modelId="{F622487A-C1D8-4908-9EA0-A56983794239}" type="parTrans" cxnId="{747D10ED-F067-4DD7-B7B9-DE386AFF6588}">
      <dgm:prSet/>
      <dgm:spPr/>
      <dgm:t>
        <a:bodyPr/>
        <a:lstStyle/>
        <a:p>
          <a:endParaRPr lang="en-US"/>
        </a:p>
      </dgm:t>
    </dgm:pt>
    <dgm:pt modelId="{C5F24328-AD1B-41DF-9D3F-0809B5B27E86}" type="sibTrans" cxnId="{747D10ED-F067-4DD7-B7B9-DE386AFF6588}">
      <dgm:prSet/>
      <dgm:spPr/>
      <dgm:t>
        <a:bodyPr/>
        <a:lstStyle/>
        <a:p>
          <a:endParaRPr lang="en-US"/>
        </a:p>
      </dgm:t>
    </dgm:pt>
    <dgm:pt modelId="{EAF67386-8FBD-484E-85CF-B55C5C795433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Late stage – Expansion/public offering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5CACE93E-2F27-4680-99F5-0DBDDBC28087}" type="parTrans" cxnId="{D8F2ECEB-1827-4C1B-BB8C-3B09CDFDBE06}">
      <dgm:prSet/>
      <dgm:spPr/>
      <dgm:t>
        <a:bodyPr/>
        <a:lstStyle/>
        <a:p>
          <a:endParaRPr lang="en-US"/>
        </a:p>
      </dgm:t>
    </dgm:pt>
    <dgm:pt modelId="{353740C1-AC8D-4FAC-A713-E04DB5BB9D48}" type="sibTrans" cxnId="{D8F2ECEB-1827-4C1B-BB8C-3B09CDFDBE06}">
      <dgm:prSet/>
      <dgm:spPr/>
      <dgm:t>
        <a:bodyPr/>
        <a:lstStyle/>
        <a:p>
          <a:endParaRPr lang="en-US"/>
        </a:p>
      </dgm:t>
    </dgm:pt>
    <dgm:pt modelId="{DF7A2DC4-D230-4DE3-B6AF-FBD677D80C5B}">
      <dgm:prSet phldrT="[Text]"/>
      <dgm:spPr>
        <a:solidFill>
          <a:schemeClr val="bg1"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Continue with clinical development (Launching of product) and prepare exit (Eg., IPO) </a:t>
          </a:r>
          <a:endParaRPr lang="en-US" dirty="0"/>
        </a:p>
      </dgm:t>
    </dgm:pt>
    <dgm:pt modelId="{9B35FC54-8B7D-477D-9F24-1A7BC55781C0}" type="parTrans" cxnId="{DB9306CE-3FAF-4404-B364-7D789B3E0BB9}">
      <dgm:prSet/>
      <dgm:spPr/>
      <dgm:t>
        <a:bodyPr/>
        <a:lstStyle/>
        <a:p>
          <a:endParaRPr lang="en-US"/>
        </a:p>
      </dgm:t>
    </dgm:pt>
    <dgm:pt modelId="{BC4D0537-D133-4A69-88A1-46814A8AB7DA}" type="sibTrans" cxnId="{DB9306CE-3FAF-4404-B364-7D789B3E0BB9}">
      <dgm:prSet/>
      <dgm:spPr/>
      <dgm:t>
        <a:bodyPr/>
        <a:lstStyle/>
        <a:p>
          <a:endParaRPr lang="en-US"/>
        </a:p>
      </dgm:t>
    </dgm:pt>
    <dgm:pt modelId="{9C2EEA2C-DD3D-4C09-8752-9B991496BA3D}">
      <dgm:prSet phldrT="[Text]"/>
      <dgm:spPr>
        <a:solidFill>
          <a:schemeClr val="bg1"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Aim for cash flow, break – even and lastly profit</a:t>
          </a:r>
          <a:endParaRPr lang="en-US" dirty="0"/>
        </a:p>
      </dgm:t>
    </dgm:pt>
    <dgm:pt modelId="{B45CEC45-F074-40C3-A671-79335993A277}" type="parTrans" cxnId="{5CFA902D-E8CF-449E-9A9E-D6DF6B071383}">
      <dgm:prSet/>
      <dgm:spPr/>
      <dgm:t>
        <a:bodyPr/>
        <a:lstStyle/>
        <a:p>
          <a:endParaRPr lang="en-US"/>
        </a:p>
      </dgm:t>
    </dgm:pt>
    <dgm:pt modelId="{2BB47BCD-4233-43DD-9E70-031F98BD0BA0}" type="sibTrans" cxnId="{5CFA902D-E8CF-449E-9A9E-D6DF6B071383}">
      <dgm:prSet/>
      <dgm:spPr/>
      <dgm:t>
        <a:bodyPr/>
        <a:lstStyle/>
        <a:p>
          <a:endParaRPr lang="en-US"/>
        </a:p>
      </dgm:t>
    </dgm:pt>
    <dgm:pt modelId="{C7B8649F-8476-4D58-8DEF-EB9D0E67886C}">
      <dgm:prSet phldrT="[Text]"/>
      <dgm:spPr>
        <a:solidFill>
          <a:schemeClr val="bg1">
            <a:alpha val="90000"/>
          </a:schemeClr>
        </a:solidFill>
        <a:ln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Commercial prototype and early pre – clinical trials.</a:t>
          </a:r>
          <a:endParaRPr lang="en-US" dirty="0"/>
        </a:p>
      </dgm:t>
    </dgm:pt>
    <dgm:pt modelId="{937E731B-5E96-46CA-A367-F427AFA38CEA}" type="parTrans" cxnId="{F305AC94-9B50-4F80-97A5-3B63E5835801}">
      <dgm:prSet/>
      <dgm:spPr/>
      <dgm:t>
        <a:bodyPr/>
        <a:lstStyle/>
        <a:p>
          <a:endParaRPr lang="en-US"/>
        </a:p>
      </dgm:t>
    </dgm:pt>
    <dgm:pt modelId="{8E0773B7-0AF9-476E-AFB6-231B37C11D8B}" type="sibTrans" cxnId="{F305AC94-9B50-4F80-97A5-3B63E5835801}">
      <dgm:prSet/>
      <dgm:spPr/>
      <dgm:t>
        <a:bodyPr/>
        <a:lstStyle/>
        <a:p>
          <a:endParaRPr lang="en-US"/>
        </a:p>
      </dgm:t>
    </dgm:pt>
    <dgm:pt modelId="{F5750860-BB98-4129-9968-772ACDC67029}">
      <dgm:prSet phldrT="[Text]"/>
      <dgm:spPr>
        <a:solidFill>
          <a:schemeClr val="bg1"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Management team &amp; Scientific group hiring</a:t>
          </a:r>
          <a:endParaRPr lang="en-US" dirty="0"/>
        </a:p>
      </dgm:t>
    </dgm:pt>
    <dgm:pt modelId="{95500240-8922-4F4E-B2AF-66D2F8A35FE2}" type="parTrans" cxnId="{9F56F059-6762-42F5-AB8E-8975172BDFED}">
      <dgm:prSet/>
      <dgm:spPr/>
      <dgm:t>
        <a:bodyPr/>
        <a:lstStyle/>
        <a:p>
          <a:endParaRPr lang="en-US"/>
        </a:p>
      </dgm:t>
    </dgm:pt>
    <dgm:pt modelId="{C0182DC4-EEE7-48E0-979D-8504ABA0CABA}" type="sibTrans" cxnId="{9F56F059-6762-42F5-AB8E-8975172BDFED}">
      <dgm:prSet/>
      <dgm:spPr/>
      <dgm:t>
        <a:bodyPr/>
        <a:lstStyle/>
        <a:p>
          <a:endParaRPr lang="en-US"/>
        </a:p>
      </dgm:t>
    </dgm:pt>
    <dgm:pt modelId="{DA46BCC8-17D0-4F4D-A2B5-BA157C60CAB2}">
      <dgm:prSet phldrT="[Text]"/>
      <dgm:spPr>
        <a:solidFill>
          <a:schemeClr val="bg1"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Partnership and building company infrastructure</a:t>
          </a:r>
          <a:endParaRPr lang="en-US" dirty="0"/>
        </a:p>
      </dgm:t>
    </dgm:pt>
    <dgm:pt modelId="{889E7CAE-A4F1-4E76-A7CA-91BC2A82D340}" type="parTrans" cxnId="{4B913A85-D2A6-4BC0-AF84-2C5DF81DB1A3}">
      <dgm:prSet/>
      <dgm:spPr/>
      <dgm:t>
        <a:bodyPr/>
        <a:lstStyle/>
        <a:p>
          <a:endParaRPr lang="en-US"/>
        </a:p>
      </dgm:t>
    </dgm:pt>
    <dgm:pt modelId="{5B60C3C0-14F6-4852-860C-751F781CF52C}" type="sibTrans" cxnId="{4B913A85-D2A6-4BC0-AF84-2C5DF81DB1A3}">
      <dgm:prSet/>
      <dgm:spPr/>
      <dgm:t>
        <a:bodyPr/>
        <a:lstStyle/>
        <a:p>
          <a:endParaRPr lang="en-US"/>
        </a:p>
      </dgm:t>
    </dgm:pt>
    <dgm:pt modelId="{E3D875C0-4B12-4413-A9F9-61F6B3C41C3C}" type="pres">
      <dgm:prSet presAssocID="{40C0F0AD-E4F9-4953-BFCC-4B8BB211E7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1A7B8D-6A56-4B7F-8374-5B4F06246D21}" type="pres">
      <dgm:prSet presAssocID="{F9DF6A5D-5638-45F3-BE6A-4545DBBDCE19}" presName="linNode" presStyleCnt="0"/>
      <dgm:spPr/>
    </dgm:pt>
    <dgm:pt modelId="{6052E489-53EC-4564-B15F-CF627ED807E0}" type="pres">
      <dgm:prSet presAssocID="{F9DF6A5D-5638-45F3-BE6A-4545DBBDCE19}" presName="parentText" presStyleLbl="node1" presStyleIdx="0" presStyleCnt="3" custLinFactNeighborX="341" custLinFactNeighborY="85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A59CA4-FEB6-4CB3-A00A-BE84DC46B045}" type="pres">
      <dgm:prSet presAssocID="{F9DF6A5D-5638-45F3-BE6A-4545DBBDCE19}" presName="descendantText" presStyleLbl="alignAccFollowNode1" presStyleIdx="0" presStyleCnt="3" custLinFactNeighborX="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831FA-C80A-4498-9CF2-79F9BE894BFB}" type="pres">
      <dgm:prSet presAssocID="{A012E694-1011-43F7-835D-2CFADA25FDD0}" presName="sp" presStyleCnt="0"/>
      <dgm:spPr/>
    </dgm:pt>
    <dgm:pt modelId="{C4E32142-D00D-4EBD-947A-F214C16673FD}" type="pres">
      <dgm:prSet presAssocID="{B71C5BE9-D8DB-4E50-92FE-921C5E8689BC}" presName="linNode" presStyleCnt="0"/>
      <dgm:spPr/>
    </dgm:pt>
    <dgm:pt modelId="{9042760D-652D-4C48-B13E-626B8B0CC763}" type="pres">
      <dgm:prSet presAssocID="{B71C5BE9-D8DB-4E50-92FE-921C5E8689B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CE244-13EB-4063-9D7B-044D8894C0F1}" type="pres">
      <dgm:prSet presAssocID="{B71C5BE9-D8DB-4E50-92FE-921C5E8689B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83228-598E-4037-A472-9521D75D8DFE}" type="pres">
      <dgm:prSet presAssocID="{AD355406-7041-4555-B69A-BC3F26E72727}" presName="sp" presStyleCnt="0"/>
      <dgm:spPr/>
    </dgm:pt>
    <dgm:pt modelId="{0468AF38-F93C-4473-BA3C-8E8F395359C6}" type="pres">
      <dgm:prSet presAssocID="{EAF67386-8FBD-484E-85CF-B55C5C795433}" presName="linNode" presStyleCnt="0"/>
      <dgm:spPr/>
    </dgm:pt>
    <dgm:pt modelId="{00C2F891-F5C7-4166-85DC-C3DC1152B353}" type="pres">
      <dgm:prSet presAssocID="{EAF67386-8FBD-484E-85CF-B55C5C79543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50C86-4AD2-47E3-964C-6E43829C4851}" type="pres">
      <dgm:prSet presAssocID="{EAF67386-8FBD-484E-85CF-B55C5C79543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B6AF84-0372-49BE-AA95-E9B1083C72D4}" type="presOf" srcId="{40C0F0AD-E4F9-4953-BFCC-4B8BB211E783}" destId="{E3D875C0-4B12-4413-A9F9-61F6B3C41C3C}" srcOrd="0" destOrd="0" presId="urn:microsoft.com/office/officeart/2005/8/layout/vList5"/>
    <dgm:cxn modelId="{FE558EAB-42CA-4E0B-A5B2-46859C6C576E}" type="presOf" srcId="{F9DF6A5D-5638-45F3-BE6A-4545DBBDCE19}" destId="{6052E489-53EC-4564-B15F-CF627ED807E0}" srcOrd="0" destOrd="0" presId="urn:microsoft.com/office/officeart/2005/8/layout/vList5"/>
    <dgm:cxn modelId="{3F1B550D-8C64-4EF3-9287-D3FB6F123F18}" type="presOf" srcId="{C7B8649F-8476-4D58-8DEF-EB9D0E67886C}" destId="{95A59CA4-FEB6-4CB3-A00A-BE84DC46B045}" srcOrd="0" destOrd="2" presId="urn:microsoft.com/office/officeart/2005/8/layout/vList5"/>
    <dgm:cxn modelId="{D476184C-D84F-4F4C-B4B1-2D57164AA87D}" srcId="{40C0F0AD-E4F9-4953-BFCC-4B8BB211E783}" destId="{F9DF6A5D-5638-45F3-BE6A-4545DBBDCE19}" srcOrd="0" destOrd="0" parTransId="{702A2711-776B-4BAD-8196-E581A08FF7B4}" sibTransId="{A012E694-1011-43F7-835D-2CFADA25FDD0}"/>
    <dgm:cxn modelId="{1FD54BCB-541D-4745-ADBA-4464170C5DCB}" type="presOf" srcId="{14F87ED4-D0A6-448C-8E57-1E40CCA2CDDA}" destId="{95A59CA4-FEB6-4CB3-A00A-BE84DC46B045}" srcOrd="0" destOrd="0" presId="urn:microsoft.com/office/officeart/2005/8/layout/vList5"/>
    <dgm:cxn modelId="{9F56F059-6762-42F5-AB8E-8975172BDFED}" srcId="{B71C5BE9-D8DB-4E50-92FE-921C5E8689BC}" destId="{F5750860-BB98-4129-9968-772ACDC67029}" srcOrd="1" destOrd="0" parTransId="{95500240-8922-4F4E-B2AF-66D2F8A35FE2}" sibTransId="{C0182DC4-EEE7-48E0-979D-8504ABA0CABA}"/>
    <dgm:cxn modelId="{D7299AF7-539C-4552-8EAF-7FCE30F00BD3}" srcId="{40C0F0AD-E4F9-4953-BFCC-4B8BB211E783}" destId="{B71C5BE9-D8DB-4E50-92FE-921C5E8689BC}" srcOrd="1" destOrd="0" parTransId="{E877049F-8EFF-49F8-856F-E482B6A95B24}" sibTransId="{AD355406-7041-4555-B69A-BC3F26E72727}"/>
    <dgm:cxn modelId="{DB9306CE-3FAF-4404-B364-7D789B3E0BB9}" srcId="{EAF67386-8FBD-484E-85CF-B55C5C795433}" destId="{DF7A2DC4-D230-4DE3-B6AF-FBD677D80C5B}" srcOrd="0" destOrd="0" parTransId="{9B35FC54-8B7D-477D-9F24-1A7BC55781C0}" sibTransId="{BC4D0537-D133-4A69-88A1-46814A8AB7DA}"/>
    <dgm:cxn modelId="{69691AEB-E561-4AC9-B16B-EEE8F6F205E5}" type="presOf" srcId="{DF7A2DC4-D230-4DE3-B6AF-FBD677D80C5B}" destId="{3C050C86-4AD2-47E3-964C-6E43829C4851}" srcOrd="0" destOrd="0" presId="urn:microsoft.com/office/officeart/2005/8/layout/vList5"/>
    <dgm:cxn modelId="{5CFA902D-E8CF-449E-9A9E-D6DF6B071383}" srcId="{EAF67386-8FBD-484E-85CF-B55C5C795433}" destId="{9C2EEA2C-DD3D-4C09-8752-9B991496BA3D}" srcOrd="1" destOrd="0" parTransId="{B45CEC45-F074-40C3-A671-79335993A277}" sibTransId="{2BB47BCD-4233-43DD-9E70-031F98BD0BA0}"/>
    <dgm:cxn modelId="{A1AFC0DE-00D8-427F-9980-5CE0BCC73A59}" type="presOf" srcId="{B71C5BE9-D8DB-4E50-92FE-921C5E8689BC}" destId="{9042760D-652D-4C48-B13E-626B8B0CC763}" srcOrd="0" destOrd="0" presId="urn:microsoft.com/office/officeart/2005/8/layout/vList5"/>
    <dgm:cxn modelId="{F13B9AAF-5863-4B9D-A6E7-C7E6EFDFD52D}" type="presOf" srcId="{DA46BCC8-17D0-4F4D-A2B5-BA157C60CAB2}" destId="{6C0CE244-13EB-4063-9D7B-044D8894C0F1}" srcOrd="0" destOrd="2" presId="urn:microsoft.com/office/officeart/2005/8/layout/vList5"/>
    <dgm:cxn modelId="{D3D5835F-7D68-43B0-B2D5-2B565EC901FB}" type="presOf" srcId="{54D600BC-5F80-4D81-BF53-E2193893A71E}" destId="{6C0CE244-13EB-4063-9D7B-044D8894C0F1}" srcOrd="0" destOrd="0" presId="urn:microsoft.com/office/officeart/2005/8/layout/vList5"/>
    <dgm:cxn modelId="{F305AC94-9B50-4F80-97A5-3B63E5835801}" srcId="{F9DF6A5D-5638-45F3-BE6A-4545DBBDCE19}" destId="{C7B8649F-8476-4D58-8DEF-EB9D0E67886C}" srcOrd="2" destOrd="0" parTransId="{937E731B-5E96-46CA-A367-F427AFA38CEA}" sibTransId="{8E0773B7-0AF9-476E-AFB6-231B37C11D8B}"/>
    <dgm:cxn modelId="{AAA55123-8E59-4503-8750-56BD21BA05EA}" srcId="{F9DF6A5D-5638-45F3-BE6A-4545DBBDCE19}" destId="{14F87ED4-D0A6-448C-8E57-1E40CCA2CDDA}" srcOrd="0" destOrd="0" parTransId="{18A446D5-8B7A-4E94-83ED-28A19A127C57}" sibTransId="{CC807125-7F12-4DAD-AFCE-361878DD236D}"/>
    <dgm:cxn modelId="{D8F2ECEB-1827-4C1B-BB8C-3B09CDFDBE06}" srcId="{40C0F0AD-E4F9-4953-BFCC-4B8BB211E783}" destId="{EAF67386-8FBD-484E-85CF-B55C5C795433}" srcOrd="2" destOrd="0" parTransId="{5CACE93E-2F27-4680-99F5-0DBDDBC28087}" sibTransId="{353740C1-AC8D-4FAC-A713-E04DB5BB9D48}"/>
    <dgm:cxn modelId="{747D10ED-F067-4DD7-B7B9-DE386AFF6588}" srcId="{B71C5BE9-D8DB-4E50-92FE-921C5E8689BC}" destId="{54D600BC-5F80-4D81-BF53-E2193893A71E}" srcOrd="0" destOrd="0" parTransId="{F622487A-C1D8-4908-9EA0-A56983794239}" sibTransId="{C5F24328-AD1B-41DF-9D3F-0809B5B27E86}"/>
    <dgm:cxn modelId="{6ED61134-7324-416C-83FD-412BA036AF7D}" type="presOf" srcId="{8A753072-A205-4B68-AB72-BD70886B9468}" destId="{95A59CA4-FEB6-4CB3-A00A-BE84DC46B045}" srcOrd="0" destOrd="1" presId="urn:microsoft.com/office/officeart/2005/8/layout/vList5"/>
    <dgm:cxn modelId="{E602C9CF-2752-4876-B014-6FAB15B12D28}" type="presOf" srcId="{9C2EEA2C-DD3D-4C09-8752-9B991496BA3D}" destId="{3C050C86-4AD2-47E3-964C-6E43829C4851}" srcOrd="0" destOrd="1" presId="urn:microsoft.com/office/officeart/2005/8/layout/vList5"/>
    <dgm:cxn modelId="{79ED5A18-C591-4F06-9A28-C93A84D2049F}" type="presOf" srcId="{F5750860-BB98-4129-9968-772ACDC67029}" destId="{6C0CE244-13EB-4063-9D7B-044D8894C0F1}" srcOrd="0" destOrd="1" presId="urn:microsoft.com/office/officeart/2005/8/layout/vList5"/>
    <dgm:cxn modelId="{4B913A85-D2A6-4BC0-AF84-2C5DF81DB1A3}" srcId="{B71C5BE9-D8DB-4E50-92FE-921C5E8689BC}" destId="{DA46BCC8-17D0-4F4D-A2B5-BA157C60CAB2}" srcOrd="2" destOrd="0" parTransId="{889E7CAE-A4F1-4E76-A7CA-91BC2A82D340}" sibTransId="{5B60C3C0-14F6-4852-860C-751F781CF52C}"/>
    <dgm:cxn modelId="{667E6FE6-25FC-4032-8B0D-8A612565E27C}" srcId="{F9DF6A5D-5638-45F3-BE6A-4545DBBDCE19}" destId="{8A753072-A205-4B68-AB72-BD70886B9468}" srcOrd="1" destOrd="0" parTransId="{3070C384-E0A9-4A28-AA19-9AE0B70530F2}" sibTransId="{2ADD8DB2-23E5-45DD-A68F-F219829CA269}"/>
    <dgm:cxn modelId="{42978C1F-D575-4768-BAAC-E4993F17723A}" type="presOf" srcId="{EAF67386-8FBD-484E-85CF-B55C5C795433}" destId="{00C2F891-F5C7-4166-85DC-C3DC1152B353}" srcOrd="0" destOrd="0" presId="urn:microsoft.com/office/officeart/2005/8/layout/vList5"/>
    <dgm:cxn modelId="{E7674F2F-416C-4B67-97B6-FA55751A703D}" type="presParOf" srcId="{E3D875C0-4B12-4413-A9F9-61F6B3C41C3C}" destId="{B31A7B8D-6A56-4B7F-8374-5B4F06246D21}" srcOrd="0" destOrd="0" presId="urn:microsoft.com/office/officeart/2005/8/layout/vList5"/>
    <dgm:cxn modelId="{9BFD8109-A9F6-41F6-9ECE-E349F4090035}" type="presParOf" srcId="{B31A7B8D-6A56-4B7F-8374-5B4F06246D21}" destId="{6052E489-53EC-4564-B15F-CF627ED807E0}" srcOrd="0" destOrd="0" presId="urn:microsoft.com/office/officeart/2005/8/layout/vList5"/>
    <dgm:cxn modelId="{581F3E5B-AAA8-42FC-8FC1-2589BBF5EE59}" type="presParOf" srcId="{B31A7B8D-6A56-4B7F-8374-5B4F06246D21}" destId="{95A59CA4-FEB6-4CB3-A00A-BE84DC46B045}" srcOrd="1" destOrd="0" presId="urn:microsoft.com/office/officeart/2005/8/layout/vList5"/>
    <dgm:cxn modelId="{B8B697EB-357A-4084-BBDD-404F37D36701}" type="presParOf" srcId="{E3D875C0-4B12-4413-A9F9-61F6B3C41C3C}" destId="{316831FA-C80A-4498-9CF2-79F9BE894BFB}" srcOrd="1" destOrd="0" presId="urn:microsoft.com/office/officeart/2005/8/layout/vList5"/>
    <dgm:cxn modelId="{9785A234-2963-4D68-8FDC-ADAAB33CABC5}" type="presParOf" srcId="{E3D875C0-4B12-4413-A9F9-61F6B3C41C3C}" destId="{C4E32142-D00D-4EBD-947A-F214C16673FD}" srcOrd="2" destOrd="0" presId="urn:microsoft.com/office/officeart/2005/8/layout/vList5"/>
    <dgm:cxn modelId="{395D2E1F-F441-456C-86ED-92AFBEDB6583}" type="presParOf" srcId="{C4E32142-D00D-4EBD-947A-F214C16673FD}" destId="{9042760D-652D-4C48-B13E-626B8B0CC763}" srcOrd="0" destOrd="0" presId="urn:microsoft.com/office/officeart/2005/8/layout/vList5"/>
    <dgm:cxn modelId="{B1F7FF12-CF21-4C56-B783-D7B9DA9251F2}" type="presParOf" srcId="{C4E32142-D00D-4EBD-947A-F214C16673FD}" destId="{6C0CE244-13EB-4063-9D7B-044D8894C0F1}" srcOrd="1" destOrd="0" presId="urn:microsoft.com/office/officeart/2005/8/layout/vList5"/>
    <dgm:cxn modelId="{CA3C534E-0569-47A7-BC6D-44F8BA82432A}" type="presParOf" srcId="{E3D875C0-4B12-4413-A9F9-61F6B3C41C3C}" destId="{35183228-598E-4037-A472-9521D75D8DFE}" srcOrd="3" destOrd="0" presId="urn:microsoft.com/office/officeart/2005/8/layout/vList5"/>
    <dgm:cxn modelId="{9A3CFE18-F055-4AB3-95D0-F58C9398D033}" type="presParOf" srcId="{E3D875C0-4B12-4413-A9F9-61F6B3C41C3C}" destId="{0468AF38-F93C-4473-BA3C-8E8F395359C6}" srcOrd="4" destOrd="0" presId="urn:microsoft.com/office/officeart/2005/8/layout/vList5"/>
    <dgm:cxn modelId="{0608528A-3529-435A-AF03-DAABACFBC3A8}" type="presParOf" srcId="{0468AF38-F93C-4473-BA3C-8E8F395359C6}" destId="{00C2F891-F5C7-4166-85DC-C3DC1152B353}" srcOrd="0" destOrd="0" presId="urn:microsoft.com/office/officeart/2005/8/layout/vList5"/>
    <dgm:cxn modelId="{40698E93-689F-4A42-BDE2-4BFCBCD340E7}" type="presParOf" srcId="{0468AF38-F93C-4473-BA3C-8E8F395359C6}" destId="{3C050C86-4AD2-47E3-964C-6E43829C48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678887-00B3-49D0-88E2-D180A3A3C2D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425419-4477-4563-A8FC-7ECE36FFE5AD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b="1" dirty="0" smtClean="0"/>
            <a:t>Asset portfolio</a:t>
          </a:r>
          <a:endParaRPr lang="en-GB" b="1" dirty="0"/>
        </a:p>
      </dgm:t>
    </dgm:pt>
    <dgm:pt modelId="{26B6749E-0F01-43DD-9FB0-40F69DEEA325}" type="parTrans" cxnId="{30B59F1C-D6CC-4147-8457-2436043C5FD7}">
      <dgm:prSet/>
      <dgm:spPr/>
      <dgm:t>
        <a:bodyPr/>
        <a:lstStyle/>
        <a:p>
          <a:endParaRPr lang="en-GB"/>
        </a:p>
      </dgm:t>
    </dgm:pt>
    <dgm:pt modelId="{629B3A56-31C2-4AC2-A264-8DC59E69DFB3}" type="sibTrans" cxnId="{30B59F1C-D6CC-4147-8457-2436043C5FD7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en-GB"/>
        </a:p>
      </dgm:t>
    </dgm:pt>
    <dgm:pt modelId="{7B00238C-6A17-4A0F-AC4A-4EDECD4710D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accent2">
                  <a:lumMod val="50000"/>
                </a:schemeClr>
              </a:solidFill>
            </a:rPr>
            <a:t>Pre-commercialisation cash</a:t>
          </a:r>
          <a:endParaRPr lang="en-GB" b="1" dirty="0">
            <a:solidFill>
              <a:schemeClr val="accent2">
                <a:lumMod val="50000"/>
              </a:schemeClr>
            </a:solidFill>
          </a:endParaRPr>
        </a:p>
      </dgm:t>
    </dgm:pt>
    <dgm:pt modelId="{3B14362E-B57F-45E2-99A4-0F376573CD89}" type="parTrans" cxnId="{B231366F-3BC8-46E2-8979-907618C0A32C}">
      <dgm:prSet/>
      <dgm:spPr/>
      <dgm:t>
        <a:bodyPr/>
        <a:lstStyle/>
        <a:p>
          <a:endParaRPr lang="en-GB"/>
        </a:p>
      </dgm:t>
    </dgm:pt>
    <dgm:pt modelId="{3333234E-7D82-41EA-800B-EA1D1EA50C26}" type="sibTrans" cxnId="{B231366F-3BC8-46E2-8979-907618C0A32C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en-GB"/>
        </a:p>
      </dgm:t>
    </dgm:pt>
    <dgm:pt modelId="{11BEAD57-F898-4B64-9092-FC34DFFE876E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accent2">
                  <a:lumMod val="50000"/>
                </a:schemeClr>
              </a:solidFill>
            </a:rPr>
            <a:t>Build team and company  value</a:t>
          </a:r>
          <a:endParaRPr lang="en-GB" b="1" dirty="0">
            <a:solidFill>
              <a:schemeClr val="accent2">
                <a:lumMod val="50000"/>
              </a:schemeClr>
            </a:solidFill>
          </a:endParaRPr>
        </a:p>
      </dgm:t>
    </dgm:pt>
    <dgm:pt modelId="{2DE407D3-7501-4D85-8EDD-6BCBDD2E5C50}" type="parTrans" cxnId="{AB144176-554D-42BC-B7AA-148FA16A7723}">
      <dgm:prSet/>
      <dgm:spPr/>
      <dgm:t>
        <a:bodyPr/>
        <a:lstStyle/>
        <a:p>
          <a:endParaRPr lang="en-GB"/>
        </a:p>
      </dgm:t>
    </dgm:pt>
    <dgm:pt modelId="{F0D08C8F-1FC0-45C0-AAA4-47026009FC2C}" type="sibTrans" cxnId="{AB144176-554D-42BC-B7AA-148FA16A7723}">
      <dgm:prSet/>
      <dgm:spPr/>
      <dgm:t>
        <a:bodyPr/>
        <a:lstStyle/>
        <a:p>
          <a:endParaRPr lang="en-GB"/>
        </a:p>
      </dgm:t>
    </dgm:pt>
    <dgm:pt modelId="{D3D539FA-FEB7-48CE-A017-D2CE451D419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b="1" dirty="0" smtClean="0"/>
            <a:t>Proposals</a:t>
          </a:r>
          <a:endParaRPr lang="en-GB" b="1" dirty="0"/>
        </a:p>
      </dgm:t>
    </dgm:pt>
    <dgm:pt modelId="{1B2C2581-928E-4420-8D15-30AE215788FF}" type="parTrans" cxnId="{A9B2AD9E-B148-49DB-A29C-814CD962BC7B}">
      <dgm:prSet/>
      <dgm:spPr/>
      <dgm:t>
        <a:bodyPr/>
        <a:lstStyle/>
        <a:p>
          <a:endParaRPr lang="en-GB"/>
        </a:p>
      </dgm:t>
    </dgm:pt>
    <dgm:pt modelId="{C9E068BB-56D3-4FA2-8DBC-DEA9D036C76A}" type="sibTrans" cxnId="{A9B2AD9E-B148-49DB-A29C-814CD962BC7B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en-GB"/>
        </a:p>
      </dgm:t>
    </dgm:pt>
    <dgm:pt modelId="{CB348FEB-F45B-4706-B994-50798F7ED43F}" type="pres">
      <dgm:prSet presAssocID="{71678887-00B3-49D0-88E2-D180A3A3C2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18E901-5560-42E7-8AAA-F4EC5A4E86F1}" type="pres">
      <dgm:prSet presAssocID="{71678887-00B3-49D0-88E2-D180A3A3C2DE}" presName="dummyMaxCanvas" presStyleCnt="0">
        <dgm:presLayoutVars/>
      </dgm:prSet>
      <dgm:spPr/>
    </dgm:pt>
    <dgm:pt modelId="{4CC0BFC6-9C28-4CC6-97FA-DB7A46419325}" type="pres">
      <dgm:prSet presAssocID="{71678887-00B3-49D0-88E2-D180A3A3C2D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8AC3DD-E90C-47B3-AE87-B37B1F115CB4}" type="pres">
      <dgm:prSet presAssocID="{71678887-00B3-49D0-88E2-D180A3A3C2D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22075A-CC79-45E4-BBDC-2C2069EF436B}" type="pres">
      <dgm:prSet presAssocID="{71678887-00B3-49D0-88E2-D180A3A3C2D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532BAE-A7B4-4C08-9847-99A14DE46080}" type="pres">
      <dgm:prSet presAssocID="{71678887-00B3-49D0-88E2-D180A3A3C2DE}" presName="FourNodes_4" presStyleLbl="node1" presStyleIdx="3" presStyleCnt="4" custScaleX="1051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32C454-F29E-490D-ABB9-98818D0DAB0E}" type="pres">
      <dgm:prSet presAssocID="{71678887-00B3-49D0-88E2-D180A3A3C2D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061D9B-2E7A-4E23-8ACA-E8309472ED19}" type="pres">
      <dgm:prSet presAssocID="{71678887-00B3-49D0-88E2-D180A3A3C2D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8743F6-8DF6-4496-8907-36E9F0B81A43}" type="pres">
      <dgm:prSet presAssocID="{71678887-00B3-49D0-88E2-D180A3A3C2D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1EF5F7-D79A-4DFE-8707-302DB705D9E3}" type="pres">
      <dgm:prSet presAssocID="{71678887-00B3-49D0-88E2-D180A3A3C2D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7ABB7A-6AC0-45CB-8851-FFF5F6E37C1F}" type="pres">
      <dgm:prSet presAssocID="{71678887-00B3-49D0-88E2-D180A3A3C2D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AF4EDA-EDBA-49D5-8F40-6C6B1D9CD5F9}" type="pres">
      <dgm:prSet presAssocID="{71678887-00B3-49D0-88E2-D180A3A3C2D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27668A-0F36-40A4-9661-54F5EAE76858}" type="pres">
      <dgm:prSet presAssocID="{71678887-00B3-49D0-88E2-D180A3A3C2D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5A232B-93B1-4376-9FF4-11738019A9FC}" type="presOf" srcId="{7B00238C-6A17-4A0F-AC4A-4EDECD4710DE}" destId="{44AF4EDA-EDBA-49D5-8F40-6C6B1D9CD5F9}" srcOrd="1" destOrd="0" presId="urn:microsoft.com/office/officeart/2005/8/layout/vProcess5"/>
    <dgm:cxn modelId="{6F4E553B-573E-41E1-9272-4EE0955C794C}" type="presOf" srcId="{D3D539FA-FEB7-48CE-A017-D2CE451D4195}" destId="{317ABB7A-6AC0-45CB-8851-FFF5F6E37C1F}" srcOrd="1" destOrd="0" presId="urn:microsoft.com/office/officeart/2005/8/layout/vProcess5"/>
    <dgm:cxn modelId="{B09141E5-0A1B-4AB4-8E6D-F7E972AE30A1}" type="presOf" srcId="{11BEAD57-F898-4B64-9092-FC34DFFE876E}" destId="{5127668A-0F36-40A4-9661-54F5EAE76858}" srcOrd="1" destOrd="0" presId="urn:microsoft.com/office/officeart/2005/8/layout/vProcess5"/>
    <dgm:cxn modelId="{0A2E1720-7B92-4C4E-ACDF-4808CD682DF9}" type="presOf" srcId="{7B00238C-6A17-4A0F-AC4A-4EDECD4710DE}" destId="{1B22075A-CC79-45E4-BBDC-2C2069EF436B}" srcOrd="0" destOrd="0" presId="urn:microsoft.com/office/officeart/2005/8/layout/vProcess5"/>
    <dgm:cxn modelId="{30B59F1C-D6CC-4147-8457-2436043C5FD7}" srcId="{71678887-00B3-49D0-88E2-D180A3A3C2DE}" destId="{0D425419-4477-4563-A8FC-7ECE36FFE5AD}" srcOrd="0" destOrd="0" parTransId="{26B6749E-0F01-43DD-9FB0-40F69DEEA325}" sibTransId="{629B3A56-31C2-4AC2-A264-8DC59E69DFB3}"/>
    <dgm:cxn modelId="{F0EEAF7B-63C5-4DD9-8226-8C279EFD0111}" type="presOf" srcId="{3333234E-7D82-41EA-800B-EA1D1EA50C26}" destId="{108743F6-8DF6-4496-8907-36E9F0B81A43}" srcOrd="0" destOrd="0" presId="urn:microsoft.com/office/officeart/2005/8/layout/vProcess5"/>
    <dgm:cxn modelId="{4DE9C5AF-946F-441E-A7E4-71D676BE0580}" type="presOf" srcId="{C9E068BB-56D3-4FA2-8DBC-DEA9D036C76A}" destId="{9A061D9B-2E7A-4E23-8ACA-E8309472ED19}" srcOrd="0" destOrd="0" presId="urn:microsoft.com/office/officeart/2005/8/layout/vProcess5"/>
    <dgm:cxn modelId="{5FC5D46E-604F-47CA-B8FD-8084CDD63C96}" type="presOf" srcId="{0D425419-4477-4563-A8FC-7ECE36FFE5AD}" destId="{4CC0BFC6-9C28-4CC6-97FA-DB7A46419325}" srcOrd="0" destOrd="0" presId="urn:microsoft.com/office/officeart/2005/8/layout/vProcess5"/>
    <dgm:cxn modelId="{9EF8EF28-D6FC-45C5-B9F5-B43732608C2F}" type="presOf" srcId="{11BEAD57-F898-4B64-9092-FC34DFFE876E}" destId="{87532BAE-A7B4-4C08-9847-99A14DE46080}" srcOrd="0" destOrd="0" presId="urn:microsoft.com/office/officeart/2005/8/layout/vProcess5"/>
    <dgm:cxn modelId="{B231366F-3BC8-46E2-8979-907618C0A32C}" srcId="{71678887-00B3-49D0-88E2-D180A3A3C2DE}" destId="{7B00238C-6A17-4A0F-AC4A-4EDECD4710DE}" srcOrd="2" destOrd="0" parTransId="{3B14362E-B57F-45E2-99A4-0F376573CD89}" sibTransId="{3333234E-7D82-41EA-800B-EA1D1EA50C26}"/>
    <dgm:cxn modelId="{5347F57C-8000-47A7-9064-F3CD6BC91FE2}" type="presOf" srcId="{0D425419-4477-4563-A8FC-7ECE36FFE5AD}" destId="{DE1EF5F7-D79A-4DFE-8707-302DB705D9E3}" srcOrd="1" destOrd="0" presId="urn:microsoft.com/office/officeart/2005/8/layout/vProcess5"/>
    <dgm:cxn modelId="{A9B2AD9E-B148-49DB-A29C-814CD962BC7B}" srcId="{71678887-00B3-49D0-88E2-D180A3A3C2DE}" destId="{D3D539FA-FEB7-48CE-A017-D2CE451D4195}" srcOrd="1" destOrd="0" parTransId="{1B2C2581-928E-4420-8D15-30AE215788FF}" sibTransId="{C9E068BB-56D3-4FA2-8DBC-DEA9D036C76A}"/>
    <dgm:cxn modelId="{AB144176-554D-42BC-B7AA-148FA16A7723}" srcId="{71678887-00B3-49D0-88E2-D180A3A3C2DE}" destId="{11BEAD57-F898-4B64-9092-FC34DFFE876E}" srcOrd="3" destOrd="0" parTransId="{2DE407D3-7501-4D85-8EDD-6BCBDD2E5C50}" sibTransId="{F0D08C8F-1FC0-45C0-AAA4-47026009FC2C}"/>
    <dgm:cxn modelId="{7EB202A1-D24C-480C-852B-C1053B9C2438}" type="presOf" srcId="{D3D539FA-FEB7-48CE-A017-D2CE451D4195}" destId="{4F8AC3DD-E90C-47B3-AE87-B37B1F115CB4}" srcOrd="0" destOrd="0" presId="urn:microsoft.com/office/officeart/2005/8/layout/vProcess5"/>
    <dgm:cxn modelId="{7F6750A0-533B-4D7F-A50C-45A5D23EB480}" type="presOf" srcId="{71678887-00B3-49D0-88E2-D180A3A3C2DE}" destId="{CB348FEB-F45B-4706-B994-50798F7ED43F}" srcOrd="0" destOrd="0" presId="urn:microsoft.com/office/officeart/2005/8/layout/vProcess5"/>
    <dgm:cxn modelId="{50672F95-09CF-4D51-9F1D-5059A0D4F0CC}" type="presOf" srcId="{629B3A56-31C2-4AC2-A264-8DC59E69DFB3}" destId="{BB32C454-F29E-490D-ABB9-98818D0DAB0E}" srcOrd="0" destOrd="0" presId="urn:microsoft.com/office/officeart/2005/8/layout/vProcess5"/>
    <dgm:cxn modelId="{84572643-B9A9-4128-89CF-7B6671BD1936}" type="presParOf" srcId="{CB348FEB-F45B-4706-B994-50798F7ED43F}" destId="{8618E901-5560-42E7-8AAA-F4EC5A4E86F1}" srcOrd="0" destOrd="0" presId="urn:microsoft.com/office/officeart/2005/8/layout/vProcess5"/>
    <dgm:cxn modelId="{ABE84D68-2CC0-40BA-931E-2BE647524FE0}" type="presParOf" srcId="{CB348FEB-F45B-4706-B994-50798F7ED43F}" destId="{4CC0BFC6-9C28-4CC6-97FA-DB7A46419325}" srcOrd="1" destOrd="0" presId="urn:microsoft.com/office/officeart/2005/8/layout/vProcess5"/>
    <dgm:cxn modelId="{9B0FF05F-F404-4E4D-B116-9B2EE50D1C3E}" type="presParOf" srcId="{CB348FEB-F45B-4706-B994-50798F7ED43F}" destId="{4F8AC3DD-E90C-47B3-AE87-B37B1F115CB4}" srcOrd="2" destOrd="0" presId="urn:microsoft.com/office/officeart/2005/8/layout/vProcess5"/>
    <dgm:cxn modelId="{0618625A-434E-4C7C-A975-532892530417}" type="presParOf" srcId="{CB348FEB-F45B-4706-B994-50798F7ED43F}" destId="{1B22075A-CC79-45E4-BBDC-2C2069EF436B}" srcOrd="3" destOrd="0" presId="urn:microsoft.com/office/officeart/2005/8/layout/vProcess5"/>
    <dgm:cxn modelId="{8AE5C9FF-328B-4974-8B4E-EA7515FF3D8A}" type="presParOf" srcId="{CB348FEB-F45B-4706-B994-50798F7ED43F}" destId="{87532BAE-A7B4-4C08-9847-99A14DE46080}" srcOrd="4" destOrd="0" presId="urn:microsoft.com/office/officeart/2005/8/layout/vProcess5"/>
    <dgm:cxn modelId="{C231865E-F0A8-4B8C-93AD-545D57832FF4}" type="presParOf" srcId="{CB348FEB-F45B-4706-B994-50798F7ED43F}" destId="{BB32C454-F29E-490D-ABB9-98818D0DAB0E}" srcOrd="5" destOrd="0" presId="urn:microsoft.com/office/officeart/2005/8/layout/vProcess5"/>
    <dgm:cxn modelId="{3E2FB971-62D8-47F0-9A17-4520BA0547C7}" type="presParOf" srcId="{CB348FEB-F45B-4706-B994-50798F7ED43F}" destId="{9A061D9B-2E7A-4E23-8ACA-E8309472ED19}" srcOrd="6" destOrd="0" presId="urn:microsoft.com/office/officeart/2005/8/layout/vProcess5"/>
    <dgm:cxn modelId="{C9F425C2-FC7E-491E-8D96-0FD387A4ACAB}" type="presParOf" srcId="{CB348FEB-F45B-4706-B994-50798F7ED43F}" destId="{108743F6-8DF6-4496-8907-36E9F0B81A43}" srcOrd="7" destOrd="0" presId="urn:microsoft.com/office/officeart/2005/8/layout/vProcess5"/>
    <dgm:cxn modelId="{39738E17-7711-4524-ADD3-DCE5800F6DE7}" type="presParOf" srcId="{CB348FEB-F45B-4706-B994-50798F7ED43F}" destId="{DE1EF5F7-D79A-4DFE-8707-302DB705D9E3}" srcOrd="8" destOrd="0" presId="urn:microsoft.com/office/officeart/2005/8/layout/vProcess5"/>
    <dgm:cxn modelId="{E8A18812-E5E2-4136-B8D5-D3B0204BDDB3}" type="presParOf" srcId="{CB348FEB-F45B-4706-B994-50798F7ED43F}" destId="{317ABB7A-6AC0-45CB-8851-FFF5F6E37C1F}" srcOrd="9" destOrd="0" presId="urn:microsoft.com/office/officeart/2005/8/layout/vProcess5"/>
    <dgm:cxn modelId="{C2710C22-63A5-4A69-B276-6B063338DE6F}" type="presParOf" srcId="{CB348FEB-F45B-4706-B994-50798F7ED43F}" destId="{44AF4EDA-EDBA-49D5-8F40-6C6B1D9CD5F9}" srcOrd="10" destOrd="0" presId="urn:microsoft.com/office/officeart/2005/8/layout/vProcess5"/>
    <dgm:cxn modelId="{3592BE48-FB3F-4AC2-9F6D-53B51A3BA61F}" type="presParOf" srcId="{CB348FEB-F45B-4706-B994-50798F7ED43F}" destId="{5127668A-0F36-40A4-9661-54F5EAE7685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59CA4-FEB6-4CB3-A00A-BE84DC46B045}">
      <dsp:nvSpPr>
        <dsp:cNvPr id="0" name=""/>
        <dsp:cNvSpPr/>
      </dsp:nvSpPr>
      <dsp:spPr>
        <a:xfrm rot="5400000">
          <a:off x="4551019" y="-1642940"/>
          <a:ext cx="1273535" cy="4882623"/>
        </a:xfrm>
        <a:prstGeom prst="round2SameRect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accent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IP from University/parent body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Technology validation – “Proof of Concept”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Commercial prototype and early pre – clinical trials.</a:t>
          </a:r>
          <a:endParaRPr lang="en-US" sz="1700" kern="1200" dirty="0"/>
        </a:p>
      </dsp:txBody>
      <dsp:txXfrm rot="-5400000">
        <a:off x="2746476" y="223772"/>
        <a:ext cx="4820454" cy="1149197"/>
      </dsp:txXfrm>
    </dsp:sp>
    <dsp:sp modelId="{6052E489-53EC-4564-B15F-CF627ED807E0}">
      <dsp:nvSpPr>
        <dsp:cNvPr id="0" name=""/>
        <dsp:cNvSpPr/>
      </dsp:nvSpPr>
      <dsp:spPr>
        <a:xfrm>
          <a:off x="16649" y="16054"/>
          <a:ext cx="2746475" cy="1591919"/>
        </a:xfrm>
        <a:prstGeom prst="roundRect">
          <a:avLst/>
        </a:prstGeom>
        <a:solidFill>
          <a:schemeClr val="accent2">
            <a:lumMod val="50000"/>
          </a:schemeClr>
        </a:solidFill>
        <a:ln w="48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Idea generation and validation</a:t>
          </a:r>
          <a:endParaRPr lang="en-US" sz="2400" b="1" kern="1200" dirty="0"/>
        </a:p>
      </dsp:txBody>
      <dsp:txXfrm>
        <a:off x="94360" y="93765"/>
        <a:ext cx="2591053" cy="1436497"/>
      </dsp:txXfrm>
    </dsp:sp>
    <dsp:sp modelId="{6C0CE244-13EB-4063-9D7B-044D8894C0F1}">
      <dsp:nvSpPr>
        <dsp:cNvPr id="0" name=""/>
        <dsp:cNvSpPr/>
      </dsp:nvSpPr>
      <dsp:spPr>
        <a:xfrm rot="5400000">
          <a:off x="4551019" y="28575"/>
          <a:ext cx="1273535" cy="4882623"/>
        </a:xfrm>
        <a:prstGeom prst="round2SameRect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Technology platform and IP broadening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Management team &amp; Scientific group hiring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Partnership and building company infrastructure</a:t>
          </a:r>
          <a:endParaRPr lang="en-US" sz="1700" kern="1200" dirty="0"/>
        </a:p>
      </dsp:txBody>
      <dsp:txXfrm rot="-5400000">
        <a:off x="2746476" y="1895288"/>
        <a:ext cx="4820454" cy="1149197"/>
      </dsp:txXfrm>
    </dsp:sp>
    <dsp:sp modelId="{9042760D-652D-4C48-B13E-626B8B0CC763}">
      <dsp:nvSpPr>
        <dsp:cNvPr id="0" name=""/>
        <dsp:cNvSpPr/>
      </dsp:nvSpPr>
      <dsp:spPr>
        <a:xfrm>
          <a:off x="0" y="1673927"/>
          <a:ext cx="2746475" cy="1591919"/>
        </a:xfrm>
        <a:prstGeom prst="roundRect">
          <a:avLst/>
        </a:prstGeom>
        <a:solidFill>
          <a:schemeClr val="accent2">
            <a:lumMod val="75000"/>
          </a:schemeClr>
        </a:solidFill>
        <a:ln w="48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Early Stage – Start up</a:t>
          </a:r>
          <a:endParaRPr lang="en-US" sz="2400" b="1" kern="1200" dirty="0"/>
        </a:p>
      </dsp:txBody>
      <dsp:txXfrm>
        <a:off x="77711" y="1751638"/>
        <a:ext cx="2591053" cy="1436497"/>
      </dsp:txXfrm>
    </dsp:sp>
    <dsp:sp modelId="{3C050C86-4AD2-47E3-964C-6E43829C4851}">
      <dsp:nvSpPr>
        <dsp:cNvPr id="0" name=""/>
        <dsp:cNvSpPr/>
      </dsp:nvSpPr>
      <dsp:spPr>
        <a:xfrm rot="5400000">
          <a:off x="4551019" y="1700090"/>
          <a:ext cx="1273535" cy="4882623"/>
        </a:xfrm>
        <a:prstGeom prst="round2SameRect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accent2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Continue with clinical development (Launching of product) and prepare exit (Eg., IPO)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Aim for cash flow, break – even and lastly profit</a:t>
          </a:r>
          <a:endParaRPr lang="en-US" sz="1700" kern="1200" dirty="0"/>
        </a:p>
      </dsp:txBody>
      <dsp:txXfrm rot="-5400000">
        <a:off x="2746476" y="3566803"/>
        <a:ext cx="4820454" cy="1149197"/>
      </dsp:txXfrm>
    </dsp:sp>
    <dsp:sp modelId="{00C2F891-F5C7-4166-85DC-C3DC1152B353}">
      <dsp:nvSpPr>
        <dsp:cNvPr id="0" name=""/>
        <dsp:cNvSpPr/>
      </dsp:nvSpPr>
      <dsp:spPr>
        <a:xfrm>
          <a:off x="0" y="3345442"/>
          <a:ext cx="2746475" cy="159191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48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Late stage – Expansion/public offering</a:t>
          </a:r>
          <a:endParaRPr lang="en-US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7711" y="3423153"/>
        <a:ext cx="2591053" cy="1436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0BFC6-9C28-4CC6-97FA-DB7A46419325}">
      <dsp:nvSpPr>
        <dsp:cNvPr id="0" name=""/>
        <dsp:cNvSpPr/>
      </dsp:nvSpPr>
      <dsp:spPr>
        <a:xfrm>
          <a:off x="-82796" y="0"/>
          <a:ext cx="6467220" cy="112485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Asset portfolio</a:t>
          </a:r>
          <a:endParaRPr lang="en-GB" sz="3000" b="1" kern="1200" dirty="0"/>
        </a:p>
      </dsp:txBody>
      <dsp:txXfrm>
        <a:off x="-49850" y="32946"/>
        <a:ext cx="5158362" cy="1058963"/>
      </dsp:txXfrm>
    </dsp:sp>
    <dsp:sp modelId="{4F8AC3DD-E90C-47B3-AE87-B37B1F115CB4}">
      <dsp:nvSpPr>
        <dsp:cNvPr id="0" name=""/>
        <dsp:cNvSpPr/>
      </dsp:nvSpPr>
      <dsp:spPr>
        <a:xfrm>
          <a:off x="458833" y="1329375"/>
          <a:ext cx="6467220" cy="112485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Proposals</a:t>
          </a:r>
          <a:endParaRPr lang="en-GB" sz="3000" b="1" kern="1200" dirty="0"/>
        </a:p>
      </dsp:txBody>
      <dsp:txXfrm>
        <a:off x="491779" y="1362321"/>
        <a:ext cx="5128542" cy="1058963"/>
      </dsp:txXfrm>
    </dsp:sp>
    <dsp:sp modelId="{1B22075A-CC79-45E4-BBDC-2C2069EF436B}">
      <dsp:nvSpPr>
        <dsp:cNvPr id="0" name=""/>
        <dsp:cNvSpPr/>
      </dsp:nvSpPr>
      <dsp:spPr>
        <a:xfrm>
          <a:off x="992378" y="2658750"/>
          <a:ext cx="6467220" cy="112485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solidFill>
                <a:schemeClr val="accent2">
                  <a:lumMod val="50000"/>
                </a:schemeClr>
              </a:solidFill>
            </a:rPr>
            <a:t>Pre-commercialisation cash</a:t>
          </a:r>
          <a:endParaRPr lang="en-GB" sz="3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025324" y="2691696"/>
        <a:ext cx="5136626" cy="1058963"/>
      </dsp:txXfrm>
    </dsp:sp>
    <dsp:sp modelId="{87532BAE-A7B4-4C08-9847-99A14DE46080}">
      <dsp:nvSpPr>
        <dsp:cNvPr id="0" name=""/>
        <dsp:cNvSpPr/>
      </dsp:nvSpPr>
      <dsp:spPr>
        <a:xfrm>
          <a:off x="1368415" y="3988125"/>
          <a:ext cx="6798406" cy="112485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solidFill>
                <a:schemeClr val="accent2">
                  <a:lumMod val="50000"/>
                </a:schemeClr>
              </a:solidFill>
            </a:rPr>
            <a:t>Build team and company  value</a:t>
          </a:r>
          <a:endParaRPr lang="en-GB" sz="3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401361" y="4021071"/>
        <a:ext cx="5394549" cy="1058963"/>
      </dsp:txXfrm>
    </dsp:sp>
    <dsp:sp modelId="{BB32C454-F29E-490D-ABB9-98818D0DAB0E}">
      <dsp:nvSpPr>
        <dsp:cNvPr id="0" name=""/>
        <dsp:cNvSpPr/>
      </dsp:nvSpPr>
      <dsp:spPr>
        <a:xfrm>
          <a:off x="5653267" y="861537"/>
          <a:ext cx="731156" cy="731156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75000"/>
            <a:alpha val="9000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/>
        </a:p>
      </dsp:txBody>
      <dsp:txXfrm>
        <a:off x="5817777" y="861537"/>
        <a:ext cx="402136" cy="550195"/>
      </dsp:txXfrm>
    </dsp:sp>
    <dsp:sp modelId="{9A061D9B-2E7A-4E23-8ACA-E8309472ED19}">
      <dsp:nvSpPr>
        <dsp:cNvPr id="0" name=""/>
        <dsp:cNvSpPr/>
      </dsp:nvSpPr>
      <dsp:spPr>
        <a:xfrm>
          <a:off x="6194896" y="2190912"/>
          <a:ext cx="731156" cy="731156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75000"/>
            <a:alpha val="9000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/>
        </a:p>
      </dsp:txBody>
      <dsp:txXfrm>
        <a:off x="6359406" y="2190912"/>
        <a:ext cx="402136" cy="550195"/>
      </dsp:txXfrm>
    </dsp:sp>
    <dsp:sp modelId="{108743F6-8DF6-4496-8907-36E9F0B81A43}">
      <dsp:nvSpPr>
        <dsp:cNvPr id="0" name=""/>
        <dsp:cNvSpPr/>
      </dsp:nvSpPr>
      <dsp:spPr>
        <a:xfrm>
          <a:off x="6728442" y="3520287"/>
          <a:ext cx="731156" cy="731156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75000"/>
            <a:alpha val="9000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/>
        </a:p>
      </dsp:txBody>
      <dsp:txXfrm>
        <a:off x="6892952" y="3520287"/>
        <a:ext cx="402136" cy="550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912813">
              <a:defRPr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r" defTabSz="912813">
              <a:defRPr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defTabSz="912813">
              <a:defRPr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defTabSz="912813">
              <a:defRPr>
                <a:effectLst/>
              </a:defRPr>
            </a:lvl1pPr>
          </a:lstStyle>
          <a:p>
            <a:pPr>
              <a:defRPr/>
            </a:pPr>
            <a:fld id="{E474B943-3206-435E-8B3A-63CF1E54E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67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912813">
              <a:defRPr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r" defTabSz="912813">
              <a:defRPr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59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defTabSz="912813">
              <a:defRPr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defTabSz="912813">
              <a:defRPr>
                <a:effectLst/>
              </a:defRPr>
            </a:lvl1pPr>
          </a:lstStyle>
          <a:p>
            <a:pPr>
              <a:defRPr/>
            </a:pPr>
            <a:fld id="{EB2286CE-0A49-4E16-934E-4A5D23E66D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38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1" name="Image" r:id="rId3" imgW="10162315" imgH="7621736" progId="">
                  <p:embed/>
                </p:oleObj>
              </mc:Choice>
              <mc:Fallback>
                <p:oleObj name="Image" r:id="rId3" imgW="10162315" imgH="7621736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 bwMode="auto">
          <a:xfrm>
            <a:off x="0" y="1343025"/>
            <a:ext cx="9144000" cy="4843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75" y="6348413"/>
            <a:ext cx="2211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29425" y="6456363"/>
            <a:ext cx="2219325" cy="388937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FFBD71E-85A4-4C86-BAE9-FC67DDFF3E05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>
                <a:defRPr/>
              </a:pPr>
              <a:t>‹#›</a:t>
            </a:fld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92" y="615811"/>
            <a:ext cx="8286421" cy="677894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576"/>
            <a:ext cx="8272463" cy="4730912"/>
          </a:xfrm>
        </p:spPr>
        <p:txBody>
          <a:bodyPr/>
          <a:lstStyle>
            <a:lvl1pPr>
              <a:spcBef>
                <a:spcPts val="1000"/>
              </a:spcBef>
              <a:defRPr sz="2600" baseline="0">
                <a:solidFill>
                  <a:schemeClr val="tx1"/>
                </a:solidFill>
              </a:defRPr>
            </a:lvl1pPr>
            <a:lvl2pPr>
              <a:spcBef>
                <a:spcPts val="70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700"/>
              </a:spcBef>
              <a:defRPr sz="2200" baseline="0">
                <a:solidFill>
                  <a:schemeClr val="tx1"/>
                </a:solidFill>
              </a:defRPr>
            </a:lvl3pPr>
            <a:lvl4pPr>
              <a:spcBef>
                <a:spcPts val="700"/>
              </a:spcBef>
              <a:defRPr sz="1800" baseline="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 -not for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343025"/>
            <a:ext cx="9144000" cy="4843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513C2645-9366-4864-87EA-E9C6B80C8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AD273-1DCF-471C-889E-65F5AFB7E96A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343025"/>
            <a:ext cx="9144000" cy="4843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29425" y="6456363"/>
            <a:ext cx="2219325" cy="388937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FFBD71E-85A4-4C86-BAE9-FC67DDFF3E05}" type="slidenum">
              <a:rPr lang="en-US" b="1" smtClean="0">
                <a:solidFill>
                  <a:prstClr val="white">
                    <a:lumMod val="50000"/>
                  </a:prstClr>
                </a:solidFill>
                <a:latin typeface="Corbel"/>
              </a:rPr>
              <a:pPr algn="r">
                <a:defRPr/>
              </a:pPr>
              <a:t>‹#›</a:t>
            </a:fld>
            <a:endParaRPr lang="en-US" b="1" dirty="0">
              <a:solidFill>
                <a:prstClr val="white">
                  <a:lumMod val="50000"/>
                </a:prstClr>
              </a:solid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6/11/2015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65" name="Image" r:id="rId3" imgW="10162315" imgH="7621736" progId="">
                  <p:embed/>
                </p:oleObj>
              </mc:Choice>
              <mc:Fallback>
                <p:oleObj name="Image" r:id="rId3" imgW="10162315" imgH="7621736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1343025"/>
            <a:ext cx="9144000" cy="4843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343025"/>
            <a:ext cx="9144000" cy="4843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6/11/2015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513C2645-9366-4864-87EA-E9C6B80C87D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89" name="Image" r:id="rId3" imgW="10162315" imgH="7621736" progId="">
                  <p:embed/>
                </p:oleObj>
              </mc:Choice>
              <mc:Fallback>
                <p:oleObj name="Image" r:id="rId3" imgW="10162315" imgH="7621736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 bwMode="auto">
          <a:xfrm>
            <a:off x="0" y="1343025"/>
            <a:ext cx="9144000" cy="4843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>
            <a:off x="920750" y="3275013"/>
            <a:ext cx="7100888" cy="23812"/>
          </a:xfrm>
          <a:prstGeom prst="line">
            <a:avLst/>
          </a:prstGeom>
          <a:noFill/>
          <a:ln w="38100" algn="ctr">
            <a:solidFill>
              <a:srgbClr val="20396D"/>
            </a:solidFill>
            <a:round/>
            <a:headEnd/>
            <a:tailEnd/>
          </a:ln>
        </p:spPr>
      </p:cxnSp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911225" y="3311525"/>
            <a:ext cx="7100888" cy="23813"/>
          </a:xfrm>
          <a:prstGeom prst="line">
            <a:avLst/>
          </a:prstGeom>
          <a:noFill/>
          <a:ln w="38100" algn="ctr">
            <a:solidFill>
              <a:srgbClr val="C7D1B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865" y="2388638"/>
            <a:ext cx="6175696" cy="1143000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1BBD-A06C-4C4C-A91B-2E4A04B17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275" y="374650"/>
            <a:ext cx="55832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59238" cy="439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600200"/>
            <a:ext cx="4060825" cy="439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42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D273-1DCF-471C-889E-65F5AFB7E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613479"/>
            <a:ext cx="5507719" cy="2743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Confidential  -not for distribution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AD273-1DCF-471C-889E-65F5AFB7E9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627127"/>
            <a:ext cx="5507719" cy="274320"/>
          </a:xfrm>
        </p:spPr>
        <p:txBody>
          <a:bodyPr/>
          <a:lstStyle/>
          <a:p>
            <a:r>
              <a:rPr lang="en-US" dirty="0" smtClean="0"/>
              <a:t>Confidential  -not for distribution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343025"/>
            <a:ext cx="9144000" cy="4843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29425" y="6456363"/>
            <a:ext cx="2219325" cy="388937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FFBD71E-85A4-4C86-BAE9-FC67DDFF3E05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>
                <a:defRPr/>
              </a:pPr>
              <a:t>‹#›</a:t>
            </a:fld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2645-9366-4864-87EA-E9C6B80C8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Image" r:id="rId8" imgW="10162315" imgH="7621736" progId="">
                  <p:embed/>
                </p:oleObj>
              </mc:Choice>
              <mc:Fallback>
                <p:oleObj name="Image" r:id="rId8" imgW="10162315" imgH="7621736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 bwMode="auto">
          <a:xfrm>
            <a:off x="0" y="1343025"/>
            <a:ext cx="9144000" cy="4843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72463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65138" y="374650"/>
            <a:ext cx="5583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Presentation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3C2645-9366-4864-87EA-E9C6B80C8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3" r:id="rId4"/>
    <p:sldLayoutId id="2147483864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7F7F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7F7F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7F7F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7F7F7F"/>
          </a:solidFill>
          <a:latin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000">
          <a:solidFill>
            <a:srgbClr val="F8F8F8"/>
          </a:solidFill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000">
          <a:solidFill>
            <a:srgbClr val="F8F8F8"/>
          </a:solidFill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000">
          <a:solidFill>
            <a:srgbClr val="F8F8F8"/>
          </a:solidFill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000">
          <a:solidFill>
            <a:srgbClr val="F8F8F8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13C2645-9366-4864-87EA-E9C6B80C8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343025"/>
            <a:ext cx="9144000" cy="5514975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6/11/2015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13C2645-9366-4864-87EA-E9C6B80C87D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343025"/>
            <a:ext cx="9144000" cy="4843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.gif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24" name="Rectangle 12"/>
          <p:cNvSpPr>
            <a:spLocks noChangeArrowheads="1"/>
          </p:cNvSpPr>
          <p:nvPr/>
        </p:nvSpPr>
        <p:spPr bwMode="auto">
          <a:xfrm>
            <a:off x="5175984" y="1469366"/>
            <a:ext cx="5348287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 descr="Money D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117910" cy="68590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2875" y="1957598"/>
            <a:ext cx="6368390" cy="20198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243490" y="263998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05132" y="5657671"/>
            <a:ext cx="3743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Dr Caroline Barelle MBA</a:t>
            </a:r>
          </a:p>
          <a:p>
            <a:pPr>
              <a:lnSpc>
                <a:spcPct val="150000"/>
              </a:lnSpc>
            </a:pPr>
            <a:endParaRPr lang="en-GB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88998" y="2054842"/>
            <a:ext cx="6432267" cy="17315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Giving birth to a biotech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........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where’s the pain relief ?!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48121" y="4738914"/>
            <a:ext cx="198524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/>
              <a:t>University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3458" y="4724400"/>
            <a:ext cx="2343626" cy="649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FF3300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348862" y="2492375"/>
            <a:ext cx="1813560" cy="649288"/>
            <a:chOff x="2825" y="1570"/>
            <a:chExt cx="1088" cy="409"/>
          </a:xfrm>
        </p:grpSpPr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940" y="1580"/>
              <a:ext cx="93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/>
                <a:t>Biotech</a:t>
              </a: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2825" y="1570"/>
              <a:ext cx="1088" cy="409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</p:grp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4363864" y="3213100"/>
            <a:ext cx="378381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1" name="Picture 19" descr="Haplogo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786" y="2420939"/>
            <a:ext cx="1625203" cy="788987"/>
          </a:xfrm>
          <a:prstGeom prst="rect">
            <a:avLst/>
          </a:prstGeom>
          <a:noFill/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705414" y="1340305"/>
            <a:ext cx="161853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 err="1"/>
              <a:t>Pharma</a:t>
            </a:r>
            <a:endParaRPr lang="en-GB" sz="3200" dirty="0"/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574016" y="1340305"/>
            <a:ext cx="1890236" cy="649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FF3300"/>
              </a:solidFill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V="1">
            <a:off x="5800711" y="2062163"/>
            <a:ext cx="378381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5" name="Picture 24" descr="WyethSig_R_R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809" y="1359731"/>
            <a:ext cx="1706256" cy="617841"/>
          </a:xfrm>
          <a:prstGeom prst="rect">
            <a:avLst/>
          </a:prstGeom>
          <a:noFill/>
        </p:spPr>
      </p:pic>
      <p:pic>
        <p:nvPicPr>
          <p:cNvPr id="18" name="Picture 17" descr="UoA 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1098" y="4615542"/>
            <a:ext cx="1841360" cy="926193"/>
          </a:xfrm>
          <a:prstGeom prst="rect">
            <a:avLst/>
          </a:prstGeom>
        </p:spPr>
      </p:pic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5035369" y="188913"/>
            <a:ext cx="4005482" cy="649287"/>
            <a:chOff x="3191" y="164"/>
            <a:chExt cx="2403" cy="409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219" y="164"/>
              <a:ext cx="2324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 smtClean="0"/>
                <a:t>The biggest </a:t>
              </a:r>
              <a:r>
                <a:rPr lang="en-GB" sz="3200" dirty="0" err="1" smtClean="0"/>
                <a:t>Pharma</a:t>
              </a:r>
              <a:endParaRPr lang="en-GB" sz="3200" dirty="0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191" y="164"/>
              <a:ext cx="2403" cy="409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</p:grpSp>
      <p:sp>
        <p:nvSpPr>
          <p:cNvPr id="22" name="Line 28"/>
          <p:cNvSpPr>
            <a:spLocks noChangeShapeType="1"/>
          </p:cNvSpPr>
          <p:nvPr/>
        </p:nvSpPr>
        <p:spPr bwMode="auto">
          <a:xfrm flipV="1">
            <a:off x="6934186" y="909638"/>
            <a:ext cx="378381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3" name="Group 39"/>
          <p:cNvGrpSpPr/>
          <p:nvPr/>
        </p:nvGrpSpPr>
        <p:grpSpPr>
          <a:xfrm>
            <a:off x="2550305" y="3644900"/>
            <a:ext cx="3675016" cy="1035958"/>
            <a:chOff x="2987041" y="3644900"/>
            <a:chExt cx="3675016" cy="1035958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3558982" y="4320496"/>
              <a:ext cx="378380" cy="3603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" name="Group 28"/>
            <p:cNvGrpSpPr/>
            <p:nvPr/>
          </p:nvGrpSpPr>
          <p:grpSpPr>
            <a:xfrm>
              <a:off x="2987041" y="3644900"/>
              <a:ext cx="3675016" cy="1035958"/>
              <a:chOff x="2987041" y="3644900"/>
              <a:chExt cx="3675016" cy="1035958"/>
            </a:xfrm>
          </p:grpSpPr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flipV="1">
                <a:off x="3558982" y="4320496"/>
                <a:ext cx="378380" cy="3603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7" name="Group 51"/>
              <p:cNvGrpSpPr/>
              <p:nvPr/>
            </p:nvGrpSpPr>
            <p:grpSpPr>
              <a:xfrm>
                <a:off x="2987041" y="3644900"/>
                <a:ext cx="3675016" cy="715718"/>
                <a:chOff x="2987041" y="3644900"/>
                <a:chExt cx="3675016" cy="715718"/>
              </a:xfrm>
            </p:grpSpPr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2987041" y="3644900"/>
                  <a:ext cx="2343626" cy="649288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GB">
                    <a:solidFill>
                      <a:srgbClr val="FF3300"/>
                    </a:solidFill>
                  </a:endParaRPr>
                </a:p>
              </p:txBody>
            </p:sp>
            <p:grpSp>
              <p:nvGrpSpPr>
                <p:cNvPr id="29" name="Group 45"/>
                <p:cNvGrpSpPr/>
                <p:nvPr/>
              </p:nvGrpSpPr>
              <p:grpSpPr>
                <a:xfrm>
                  <a:off x="3186985" y="3659414"/>
                  <a:ext cx="3475072" cy="701204"/>
                  <a:chOff x="3186985" y="3659414"/>
                  <a:chExt cx="3475072" cy="701204"/>
                </a:xfrm>
              </p:grpSpPr>
              <p:sp>
                <p:nvSpPr>
                  <p:cNvPr id="3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6985" y="3659414"/>
                    <a:ext cx="2006917" cy="58420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3200" dirty="0"/>
                      <a:t>Academia</a:t>
                    </a:r>
                  </a:p>
                </p:txBody>
              </p:sp>
              <p:graphicFrame>
                <p:nvGraphicFramePr>
                  <p:cNvPr id="31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5553982" y="3659414"/>
                  <a:ext cx="1108075" cy="7012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60809" name="Image" r:id="rId6" imgW="4701730" imgH="2973526" progId="">
                          <p:embed/>
                        </p:oleObj>
                      </mc:Choice>
                      <mc:Fallback>
                        <p:oleObj name="Image" r:id="rId6" imgW="4701730" imgH="2973526" progId="">
                          <p:embed/>
                          <p:pic>
                            <p:nvPicPr>
                              <p:cNvPr id="0" name="Picture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53982" y="3659414"/>
                                <a:ext cx="1108075" cy="701204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chemeClr val="bg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pic>
        <p:nvPicPr>
          <p:cNvPr id="32" name="Picture 31" descr="PF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0178" y="183052"/>
            <a:ext cx="1270680" cy="736564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97917" y="222692"/>
            <a:ext cx="2145673" cy="35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48121" y="4738914"/>
            <a:ext cx="198524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/>
              <a:t>University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3458" y="4724400"/>
            <a:ext cx="2343626" cy="649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FF3300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348862" y="2492375"/>
            <a:ext cx="1813560" cy="649288"/>
            <a:chOff x="2825" y="1570"/>
            <a:chExt cx="1088" cy="409"/>
          </a:xfrm>
        </p:grpSpPr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940" y="1580"/>
              <a:ext cx="93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/>
                <a:t>Biotech</a:t>
              </a: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2825" y="1570"/>
              <a:ext cx="1088" cy="409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</p:grp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4363864" y="3213100"/>
            <a:ext cx="378381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1" name="Picture 19" descr="Haplogo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786" y="2420939"/>
            <a:ext cx="1625203" cy="788987"/>
          </a:xfrm>
          <a:prstGeom prst="rect">
            <a:avLst/>
          </a:prstGeom>
          <a:noFill/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705414" y="1340305"/>
            <a:ext cx="161853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 err="1"/>
              <a:t>Pharma</a:t>
            </a:r>
            <a:endParaRPr lang="en-GB" sz="3200" dirty="0"/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574016" y="1340305"/>
            <a:ext cx="1890236" cy="649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FF3300"/>
              </a:solidFill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V="1">
            <a:off x="5800711" y="2062163"/>
            <a:ext cx="378381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5" name="Picture 24" descr="WyethSig_R_R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809" y="1359731"/>
            <a:ext cx="1706256" cy="617841"/>
          </a:xfrm>
          <a:prstGeom prst="rect">
            <a:avLst/>
          </a:prstGeom>
          <a:noFill/>
        </p:spPr>
      </p:pic>
      <p:pic>
        <p:nvPicPr>
          <p:cNvPr id="18" name="Picture 17" descr="UoA 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1098" y="4615542"/>
            <a:ext cx="1841360" cy="926193"/>
          </a:xfrm>
          <a:prstGeom prst="rect">
            <a:avLst/>
          </a:prstGeom>
        </p:spPr>
      </p:pic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5035369" y="188913"/>
            <a:ext cx="4005482" cy="649287"/>
            <a:chOff x="3191" y="164"/>
            <a:chExt cx="2403" cy="409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219" y="164"/>
              <a:ext cx="2324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 smtClean="0"/>
                <a:t>The biggest </a:t>
              </a:r>
              <a:r>
                <a:rPr lang="en-GB" sz="3200" dirty="0" err="1" smtClean="0"/>
                <a:t>Pharma</a:t>
              </a:r>
              <a:endParaRPr lang="en-GB" sz="3200" dirty="0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191" y="164"/>
              <a:ext cx="2403" cy="409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</p:grpSp>
      <p:sp>
        <p:nvSpPr>
          <p:cNvPr id="22" name="Line 28"/>
          <p:cNvSpPr>
            <a:spLocks noChangeShapeType="1"/>
          </p:cNvSpPr>
          <p:nvPr/>
        </p:nvSpPr>
        <p:spPr bwMode="auto">
          <a:xfrm flipV="1">
            <a:off x="6934186" y="909638"/>
            <a:ext cx="378381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3" name="Group 39"/>
          <p:cNvGrpSpPr/>
          <p:nvPr/>
        </p:nvGrpSpPr>
        <p:grpSpPr>
          <a:xfrm>
            <a:off x="2550305" y="3644900"/>
            <a:ext cx="3675016" cy="1035958"/>
            <a:chOff x="2987041" y="3644900"/>
            <a:chExt cx="3675016" cy="1035958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3558982" y="4320496"/>
              <a:ext cx="378380" cy="3603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" name="Group 28"/>
            <p:cNvGrpSpPr/>
            <p:nvPr/>
          </p:nvGrpSpPr>
          <p:grpSpPr>
            <a:xfrm>
              <a:off x="2987041" y="3644900"/>
              <a:ext cx="3675016" cy="1035958"/>
              <a:chOff x="2987041" y="3644900"/>
              <a:chExt cx="3675016" cy="1035958"/>
            </a:xfrm>
          </p:grpSpPr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flipV="1">
                <a:off x="3558982" y="4320496"/>
                <a:ext cx="378380" cy="3603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7" name="Group 51"/>
              <p:cNvGrpSpPr/>
              <p:nvPr/>
            </p:nvGrpSpPr>
            <p:grpSpPr>
              <a:xfrm>
                <a:off x="2987041" y="3644900"/>
                <a:ext cx="3675016" cy="715718"/>
                <a:chOff x="2987041" y="3644900"/>
                <a:chExt cx="3675016" cy="715718"/>
              </a:xfrm>
            </p:grpSpPr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2987041" y="3644900"/>
                  <a:ext cx="2343626" cy="649288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GB">
                    <a:solidFill>
                      <a:srgbClr val="FF3300"/>
                    </a:solidFill>
                  </a:endParaRPr>
                </a:p>
              </p:txBody>
            </p:sp>
            <p:grpSp>
              <p:nvGrpSpPr>
                <p:cNvPr id="29" name="Group 45"/>
                <p:cNvGrpSpPr/>
                <p:nvPr/>
              </p:nvGrpSpPr>
              <p:grpSpPr>
                <a:xfrm>
                  <a:off x="3186985" y="3659414"/>
                  <a:ext cx="3475072" cy="701204"/>
                  <a:chOff x="3186985" y="3659414"/>
                  <a:chExt cx="3475072" cy="701204"/>
                </a:xfrm>
              </p:grpSpPr>
              <p:sp>
                <p:nvSpPr>
                  <p:cNvPr id="3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6985" y="3659414"/>
                    <a:ext cx="2006917" cy="58420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3200" dirty="0"/>
                      <a:t>Academia</a:t>
                    </a:r>
                  </a:p>
                </p:txBody>
              </p:sp>
              <p:graphicFrame>
                <p:nvGraphicFramePr>
                  <p:cNvPr id="31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5553982" y="3659414"/>
                  <a:ext cx="1108075" cy="7012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61833" name="Image" r:id="rId6" imgW="4701730" imgH="2973526" progId="">
                          <p:embed/>
                        </p:oleObj>
                      </mc:Choice>
                      <mc:Fallback>
                        <p:oleObj name="Image" r:id="rId6" imgW="4701730" imgH="2973526" progId="">
                          <p:embed/>
                          <p:pic>
                            <p:nvPicPr>
                              <p:cNvPr id="0" name="Picture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53982" y="3659414"/>
                                <a:ext cx="1108075" cy="701204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chemeClr val="bg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pic>
        <p:nvPicPr>
          <p:cNvPr id="32" name="Picture 31" descr="PF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0178" y="183052"/>
            <a:ext cx="1270680" cy="736564"/>
          </a:xfrm>
          <a:prstGeom prst="rect">
            <a:avLst/>
          </a:prstGeom>
        </p:spPr>
      </p:pic>
      <p:sp>
        <p:nvSpPr>
          <p:cNvPr id="36" name="Down Arrow 35"/>
          <p:cNvSpPr/>
          <p:nvPr/>
        </p:nvSpPr>
        <p:spPr>
          <a:xfrm rot="3548786">
            <a:off x="2674961" y="655094"/>
            <a:ext cx="395785" cy="113276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542197" y="1337482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/>
              <a:t>?</a:t>
            </a:r>
            <a:endParaRPr lang="en-GB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48121" y="4738914"/>
            <a:ext cx="198524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/>
              <a:t>University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3458" y="4724400"/>
            <a:ext cx="2343626" cy="649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FF3300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348862" y="2492375"/>
            <a:ext cx="1813560" cy="649288"/>
            <a:chOff x="2825" y="1570"/>
            <a:chExt cx="1088" cy="409"/>
          </a:xfrm>
        </p:grpSpPr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940" y="1580"/>
              <a:ext cx="93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/>
                <a:t>Biotech</a:t>
              </a: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2825" y="1570"/>
              <a:ext cx="1088" cy="409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</p:grp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4363864" y="3213100"/>
            <a:ext cx="378381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1" name="Picture 19" descr="Haplogo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786" y="2420939"/>
            <a:ext cx="1625203" cy="788987"/>
          </a:xfrm>
          <a:prstGeom prst="rect">
            <a:avLst/>
          </a:prstGeom>
          <a:noFill/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705414" y="1340305"/>
            <a:ext cx="161853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 err="1"/>
              <a:t>Pharma</a:t>
            </a:r>
            <a:endParaRPr lang="en-GB" sz="3200" dirty="0"/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574016" y="1340305"/>
            <a:ext cx="1890236" cy="649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FF3300"/>
              </a:solidFill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V="1">
            <a:off x="5800711" y="2062163"/>
            <a:ext cx="378381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5" name="Picture 24" descr="WyethSig_R_R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809" y="1359731"/>
            <a:ext cx="1706256" cy="617841"/>
          </a:xfrm>
          <a:prstGeom prst="rect">
            <a:avLst/>
          </a:prstGeom>
          <a:noFill/>
        </p:spPr>
      </p:pic>
      <p:pic>
        <p:nvPicPr>
          <p:cNvPr id="18" name="Picture 17" descr="UoA 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1098" y="4615542"/>
            <a:ext cx="1841360" cy="926193"/>
          </a:xfrm>
          <a:prstGeom prst="rect">
            <a:avLst/>
          </a:prstGeom>
        </p:spPr>
      </p:pic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5035369" y="188913"/>
            <a:ext cx="4005482" cy="649287"/>
            <a:chOff x="3191" y="164"/>
            <a:chExt cx="2403" cy="409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219" y="164"/>
              <a:ext cx="2324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 smtClean="0"/>
                <a:t>The biggest </a:t>
              </a:r>
              <a:r>
                <a:rPr lang="en-GB" sz="3200" dirty="0" err="1" smtClean="0"/>
                <a:t>Pharma</a:t>
              </a:r>
              <a:endParaRPr lang="en-GB" sz="3200" dirty="0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191" y="164"/>
              <a:ext cx="2403" cy="409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</p:grpSp>
      <p:sp>
        <p:nvSpPr>
          <p:cNvPr id="22" name="Line 28"/>
          <p:cNvSpPr>
            <a:spLocks noChangeShapeType="1"/>
          </p:cNvSpPr>
          <p:nvPr/>
        </p:nvSpPr>
        <p:spPr bwMode="auto">
          <a:xfrm flipV="1">
            <a:off x="6934186" y="909638"/>
            <a:ext cx="378381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3" name="Group 39"/>
          <p:cNvGrpSpPr/>
          <p:nvPr/>
        </p:nvGrpSpPr>
        <p:grpSpPr>
          <a:xfrm>
            <a:off x="2550305" y="3644900"/>
            <a:ext cx="3675016" cy="1035958"/>
            <a:chOff x="2987041" y="3644900"/>
            <a:chExt cx="3675016" cy="1035958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3558982" y="4320496"/>
              <a:ext cx="378380" cy="3603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" name="Group 28"/>
            <p:cNvGrpSpPr/>
            <p:nvPr/>
          </p:nvGrpSpPr>
          <p:grpSpPr>
            <a:xfrm>
              <a:off x="2987041" y="3644900"/>
              <a:ext cx="3675016" cy="1035958"/>
              <a:chOff x="2987041" y="3644900"/>
              <a:chExt cx="3675016" cy="1035958"/>
            </a:xfrm>
          </p:grpSpPr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flipV="1">
                <a:off x="3558982" y="4320496"/>
                <a:ext cx="378380" cy="3603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7" name="Group 51"/>
              <p:cNvGrpSpPr/>
              <p:nvPr/>
            </p:nvGrpSpPr>
            <p:grpSpPr>
              <a:xfrm>
                <a:off x="2987041" y="3644900"/>
                <a:ext cx="3675016" cy="715718"/>
                <a:chOff x="2987041" y="3644900"/>
                <a:chExt cx="3675016" cy="715718"/>
              </a:xfrm>
            </p:grpSpPr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2987041" y="3644900"/>
                  <a:ext cx="2343626" cy="649288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GB">
                    <a:solidFill>
                      <a:srgbClr val="FF3300"/>
                    </a:solidFill>
                  </a:endParaRPr>
                </a:p>
              </p:txBody>
            </p:sp>
            <p:grpSp>
              <p:nvGrpSpPr>
                <p:cNvPr id="29" name="Group 45"/>
                <p:cNvGrpSpPr/>
                <p:nvPr/>
              </p:nvGrpSpPr>
              <p:grpSpPr>
                <a:xfrm>
                  <a:off x="3186985" y="3659414"/>
                  <a:ext cx="3475072" cy="701204"/>
                  <a:chOff x="3186985" y="3659414"/>
                  <a:chExt cx="3475072" cy="701204"/>
                </a:xfrm>
              </p:grpSpPr>
              <p:sp>
                <p:nvSpPr>
                  <p:cNvPr id="3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6985" y="3659414"/>
                    <a:ext cx="2006917" cy="58420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3200" dirty="0"/>
                      <a:t>Academia</a:t>
                    </a:r>
                  </a:p>
                </p:txBody>
              </p:sp>
              <p:graphicFrame>
                <p:nvGraphicFramePr>
                  <p:cNvPr id="31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5553982" y="3659414"/>
                  <a:ext cx="1108075" cy="7012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62857" name="Image" r:id="rId6" imgW="4701730" imgH="2973526" progId="">
                          <p:embed/>
                        </p:oleObj>
                      </mc:Choice>
                      <mc:Fallback>
                        <p:oleObj name="Image" r:id="rId6" imgW="4701730" imgH="2973526" progId="">
                          <p:embed/>
                          <p:pic>
                            <p:nvPicPr>
                              <p:cNvPr id="0" name="Picture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53982" y="3659414"/>
                                <a:ext cx="1108075" cy="701204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chemeClr val="bg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pic>
        <p:nvPicPr>
          <p:cNvPr id="32" name="Picture 31" descr="PF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0178" y="183052"/>
            <a:ext cx="1270680" cy="7365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0" y="1132764"/>
            <a:ext cx="1813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800" b="1" dirty="0" smtClean="0"/>
              <a:t>Asset portfolio</a:t>
            </a:r>
          </a:p>
          <a:p>
            <a:pPr algn="ctr">
              <a:lnSpc>
                <a:spcPct val="150000"/>
              </a:lnSpc>
            </a:pPr>
            <a:r>
              <a:rPr lang="en-GB" sz="1800" b="1" dirty="0" smtClean="0"/>
              <a:t>IP/domains</a:t>
            </a:r>
          </a:p>
        </p:txBody>
      </p:sp>
      <p:sp>
        <p:nvSpPr>
          <p:cNvPr id="36" name="Curved Right Arrow 35"/>
          <p:cNvSpPr/>
          <p:nvPr/>
        </p:nvSpPr>
        <p:spPr>
          <a:xfrm>
            <a:off x="1801509" y="600502"/>
            <a:ext cx="1651379" cy="2497540"/>
          </a:xfrm>
          <a:prstGeom prst="curvedRightArrow">
            <a:avLst>
              <a:gd name="adj1" fmla="val 10077"/>
              <a:gd name="adj2" fmla="val 31673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48121" y="4738914"/>
            <a:ext cx="198524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/>
              <a:t>University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3458" y="4724400"/>
            <a:ext cx="2343626" cy="649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FF3300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348862" y="2492375"/>
            <a:ext cx="1813560" cy="649288"/>
            <a:chOff x="2825" y="1570"/>
            <a:chExt cx="1088" cy="409"/>
          </a:xfrm>
        </p:grpSpPr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940" y="1580"/>
              <a:ext cx="93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/>
                <a:t>Biotech</a:t>
              </a: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2825" y="1570"/>
              <a:ext cx="1088" cy="409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</p:grp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4363864" y="3213100"/>
            <a:ext cx="378381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705414" y="1340305"/>
            <a:ext cx="161853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 err="1"/>
              <a:t>Pharma</a:t>
            </a:r>
            <a:endParaRPr lang="en-GB" sz="3200" dirty="0"/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574016" y="1340305"/>
            <a:ext cx="1890236" cy="649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FF3300"/>
              </a:solidFill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V="1">
            <a:off x="5800711" y="2062163"/>
            <a:ext cx="378381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5" name="Picture 24" descr="WyethSig_R_R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809" y="1359731"/>
            <a:ext cx="1706256" cy="617841"/>
          </a:xfrm>
          <a:prstGeom prst="rect">
            <a:avLst/>
          </a:prstGeom>
          <a:noFill/>
        </p:spPr>
      </p:pic>
      <p:pic>
        <p:nvPicPr>
          <p:cNvPr id="18" name="Picture 17" descr="UoA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1098" y="4615542"/>
            <a:ext cx="1841360" cy="926193"/>
          </a:xfrm>
          <a:prstGeom prst="rect">
            <a:avLst/>
          </a:prstGeom>
        </p:spPr>
      </p:pic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5035369" y="188913"/>
            <a:ext cx="4005482" cy="649287"/>
            <a:chOff x="3191" y="164"/>
            <a:chExt cx="2403" cy="409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219" y="164"/>
              <a:ext cx="2324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 smtClean="0"/>
                <a:t>The biggest </a:t>
              </a:r>
              <a:r>
                <a:rPr lang="en-GB" sz="3200" dirty="0" err="1" smtClean="0"/>
                <a:t>Pharma</a:t>
              </a:r>
              <a:endParaRPr lang="en-GB" sz="3200" dirty="0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191" y="164"/>
              <a:ext cx="2403" cy="409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</p:grpSp>
      <p:sp>
        <p:nvSpPr>
          <p:cNvPr id="22" name="Line 28"/>
          <p:cNvSpPr>
            <a:spLocks noChangeShapeType="1"/>
          </p:cNvSpPr>
          <p:nvPr/>
        </p:nvSpPr>
        <p:spPr bwMode="auto">
          <a:xfrm flipV="1">
            <a:off x="6934186" y="909638"/>
            <a:ext cx="378381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3" name="Group 39"/>
          <p:cNvGrpSpPr/>
          <p:nvPr/>
        </p:nvGrpSpPr>
        <p:grpSpPr>
          <a:xfrm>
            <a:off x="2550305" y="3644900"/>
            <a:ext cx="3675016" cy="1035958"/>
            <a:chOff x="2987041" y="3644900"/>
            <a:chExt cx="3675016" cy="1035958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3558982" y="4320496"/>
              <a:ext cx="378380" cy="3603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" name="Group 28"/>
            <p:cNvGrpSpPr/>
            <p:nvPr/>
          </p:nvGrpSpPr>
          <p:grpSpPr>
            <a:xfrm>
              <a:off x="2987041" y="3644900"/>
              <a:ext cx="3675016" cy="1035958"/>
              <a:chOff x="2987041" y="3644900"/>
              <a:chExt cx="3675016" cy="1035958"/>
            </a:xfrm>
          </p:grpSpPr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flipV="1">
                <a:off x="3558982" y="4320496"/>
                <a:ext cx="378380" cy="3603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7" name="Group 51"/>
              <p:cNvGrpSpPr/>
              <p:nvPr/>
            </p:nvGrpSpPr>
            <p:grpSpPr>
              <a:xfrm>
                <a:off x="2987041" y="3644900"/>
                <a:ext cx="3675016" cy="715718"/>
                <a:chOff x="2987041" y="3644900"/>
                <a:chExt cx="3675016" cy="715718"/>
              </a:xfrm>
            </p:grpSpPr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2987041" y="3644900"/>
                  <a:ext cx="2343626" cy="649288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GB">
                    <a:solidFill>
                      <a:srgbClr val="FF3300"/>
                    </a:solidFill>
                  </a:endParaRPr>
                </a:p>
              </p:txBody>
            </p:sp>
            <p:grpSp>
              <p:nvGrpSpPr>
                <p:cNvPr id="29" name="Group 45"/>
                <p:cNvGrpSpPr/>
                <p:nvPr/>
              </p:nvGrpSpPr>
              <p:grpSpPr>
                <a:xfrm>
                  <a:off x="3186985" y="3659414"/>
                  <a:ext cx="3475072" cy="701204"/>
                  <a:chOff x="3186985" y="3659414"/>
                  <a:chExt cx="3475072" cy="701204"/>
                </a:xfrm>
              </p:grpSpPr>
              <p:sp>
                <p:nvSpPr>
                  <p:cNvPr id="3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6985" y="3659414"/>
                    <a:ext cx="2006917" cy="58420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3200" dirty="0"/>
                      <a:t>Academia</a:t>
                    </a:r>
                  </a:p>
                </p:txBody>
              </p:sp>
              <p:graphicFrame>
                <p:nvGraphicFramePr>
                  <p:cNvPr id="31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5553982" y="3659414"/>
                  <a:ext cx="1108075" cy="7012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67962" name="Image" r:id="rId5" imgW="4701730" imgH="2973526" progId="">
                          <p:embed/>
                        </p:oleObj>
                      </mc:Choice>
                      <mc:Fallback>
                        <p:oleObj name="Image" r:id="rId5" imgW="4701730" imgH="2973526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53982" y="3659414"/>
                                <a:ext cx="1108075" cy="701204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chemeClr val="bg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pic>
        <p:nvPicPr>
          <p:cNvPr id="32" name="Picture 31" descr="PF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0178" y="183052"/>
            <a:ext cx="1270680" cy="736564"/>
          </a:xfrm>
          <a:prstGeom prst="rect">
            <a:avLst/>
          </a:prstGeom>
        </p:spPr>
      </p:pic>
      <p:sp>
        <p:nvSpPr>
          <p:cNvPr id="34" name="Curved Right Arrow 33"/>
          <p:cNvSpPr/>
          <p:nvPr/>
        </p:nvSpPr>
        <p:spPr>
          <a:xfrm>
            <a:off x="1801509" y="600502"/>
            <a:ext cx="1651379" cy="2497540"/>
          </a:xfrm>
          <a:prstGeom prst="curvedRightArrow">
            <a:avLst>
              <a:gd name="adj1" fmla="val 10077"/>
              <a:gd name="adj2" fmla="val 31673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186" y="1132764"/>
            <a:ext cx="1402948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800" b="1" dirty="0" smtClean="0"/>
              <a:t>Investment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61" y="2422397"/>
            <a:ext cx="2764119" cy="8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35" y="1228524"/>
            <a:ext cx="4160156" cy="535123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2955" y="152400"/>
            <a:ext cx="9056783" cy="7112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GB" sz="3600" dirty="0" err="1"/>
              <a:t>Pushmi-Pullyu</a:t>
            </a:r>
            <a:r>
              <a:rPr lang="en-GB" sz="3600" dirty="0"/>
              <a:t>/Need-Desire</a:t>
            </a:r>
            <a:r>
              <a:rPr lang="en-GB" sz="3600" dirty="0" smtClean="0"/>
              <a:t>………………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786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955" y="152400"/>
            <a:ext cx="9056783" cy="711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Business of Biotech………………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975725" y="6688144"/>
            <a:ext cx="373063" cy="122237"/>
          </a:xfrm>
        </p:spPr>
        <p:txBody>
          <a:bodyPr/>
          <a:lstStyle/>
          <a:p>
            <a:fld id="{1B977E35-9CA7-4BE2-B147-9D88F37EA4EF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53414" y="5868536"/>
            <a:ext cx="582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+mj-lt"/>
                <a:ea typeface="+mj-ea"/>
                <a:cs typeface="+mj-cs"/>
              </a:rPr>
              <a:t>Takes a long time and a lot of money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8" y="1195599"/>
            <a:ext cx="8747640" cy="44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955" y="152400"/>
            <a:ext cx="9056783" cy="711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Model………………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6" y="4986777"/>
            <a:ext cx="2628900" cy="1743075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377471"/>
            <a:ext cx="438867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2422525" algn="l"/>
                <a:tab pos="6908800" algn="r"/>
              </a:tabLst>
            </a:pPr>
            <a:r>
              <a:rPr lang="en-GB" sz="2000" b="1" dirty="0">
                <a:solidFill>
                  <a:schemeClr val="tx1"/>
                </a:solidFill>
                <a:cs typeface="Arial" charset="0"/>
              </a:rPr>
              <a:t>Medical devices, </a:t>
            </a:r>
            <a:endParaRPr lang="en-GB" sz="2000" b="1" dirty="0" smtClean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  <a:tabLst>
                <a:tab pos="2422525" algn="l"/>
                <a:tab pos="6908800" algn="r"/>
              </a:tabLst>
            </a:pPr>
            <a:r>
              <a:rPr lang="en-GB" sz="2000" b="1" dirty="0" smtClean="0">
                <a:solidFill>
                  <a:schemeClr val="tx1"/>
                </a:solidFill>
                <a:cs typeface="Arial" charset="0"/>
              </a:rPr>
              <a:t>Clinical Diagnostics,</a:t>
            </a:r>
          </a:p>
          <a:p>
            <a:pPr marL="722313" lvl="1" indent="-26511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18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Lower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risk, lower return</a:t>
            </a: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Potential for early revenues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en-GB" sz="2000" dirty="0">
              <a:solidFill>
                <a:schemeClr val="tx1"/>
              </a:solidFill>
              <a:cs typeface="Arial" charset="0"/>
            </a:endParaRP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Exit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often trade-sale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7742" y="1377471"/>
            <a:ext cx="492257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2422525" algn="l"/>
                <a:tab pos="6908800" algn="r"/>
              </a:tabLst>
            </a:pPr>
            <a:r>
              <a:rPr lang="en-GB" sz="2000" b="1" dirty="0">
                <a:solidFill>
                  <a:schemeClr val="tx1"/>
                </a:solidFill>
                <a:cs typeface="Arial" charset="0"/>
              </a:rPr>
              <a:t>Drug discovery</a:t>
            </a: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High risk</a:t>
            </a: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Makes nothing, sells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nothing</a:t>
            </a:r>
            <a:endParaRPr lang="en-GB" sz="2000" dirty="0">
              <a:solidFill>
                <a:schemeClr val="tx1"/>
              </a:solidFill>
              <a:cs typeface="Arial" charset="0"/>
            </a:endParaRP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99% chance of failure</a:t>
            </a: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Consumes loads of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cash</a:t>
            </a:r>
            <a:endParaRPr lang="en-GB" sz="2000" dirty="0">
              <a:solidFill>
                <a:schemeClr val="tx1"/>
              </a:solidFill>
              <a:cs typeface="Arial" charset="0"/>
            </a:endParaRP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Returns are staggering if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successful</a:t>
            </a:r>
            <a:endParaRPr lang="en-GB" sz="20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05" y="5006936"/>
            <a:ext cx="2132320" cy="17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955" y="152400"/>
            <a:ext cx="9056783" cy="711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Model………………</a:t>
            </a:r>
            <a:endParaRPr lang="en-GB" sz="36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377471"/>
            <a:ext cx="438867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2422525" algn="l"/>
                <a:tab pos="6908800" algn="r"/>
              </a:tabLst>
            </a:pPr>
            <a:r>
              <a:rPr lang="en-GB" sz="2000" b="1" dirty="0">
                <a:solidFill>
                  <a:schemeClr val="tx1"/>
                </a:solidFill>
                <a:cs typeface="Arial" charset="0"/>
              </a:rPr>
              <a:t>Medical devices, </a:t>
            </a:r>
            <a:endParaRPr lang="en-GB" sz="2000" b="1" dirty="0" smtClean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  <a:tabLst>
                <a:tab pos="2422525" algn="l"/>
                <a:tab pos="6908800" algn="r"/>
              </a:tabLst>
            </a:pPr>
            <a:r>
              <a:rPr lang="en-GB" sz="2000" b="1" dirty="0" smtClean="0">
                <a:solidFill>
                  <a:schemeClr val="tx1"/>
                </a:solidFill>
                <a:cs typeface="Arial" charset="0"/>
              </a:rPr>
              <a:t>Clinical Diagnostics,</a:t>
            </a:r>
          </a:p>
          <a:p>
            <a:pPr marL="722313" lvl="1" indent="-26511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18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Lower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risk, lower return</a:t>
            </a: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Potential for early revenues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en-GB" sz="2000" dirty="0">
              <a:solidFill>
                <a:schemeClr val="tx1"/>
              </a:solidFill>
              <a:cs typeface="Arial" charset="0"/>
            </a:endParaRP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Exit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often trade-sale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7742" y="1377471"/>
            <a:ext cx="492257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2422525" algn="l"/>
                <a:tab pos="6908800" algn="r"/>
              </a:tabLst>
            </a:pPr>
            <a:r>
              <a:rPr lang="en-GB" sz="2000" b="1" dirty="0">
                <a:solidFill>
                  <a:schemeClr val="tx1"/>
                </a:solidFill>
                <a:cs typeface="Arial" charset="0"/>
              </a:rPr>
              <a:t>Drug discovery</a:t>
            </a: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High risk</a:t>
            </a: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Makes nothing, sells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nothing</a:t>
            </a:r>
            <a:endParaRPr lang="en-GB" sz="2000" dirty="0">
              <a:solidFill>
                <a:schemeClr val="tx1"/>
              </a:solidFill>
              <a:cs typeface="Arial" charset="0"/>
            </a:endParaRP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99% chance of failure</a:t>
            </a: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Consumes loads of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cash</a:t>
            </a:r>
            <a:endParaRPr lang="en-GB" sz="2000" dirty="0">
              <a:solidFill>
                <a:schemeClr val="tx1"/>
              </a:solidFill>
              <a:cs typeface="Arial" charset="0"/>
            </a:endParaRPr>
          </a:p>
          <a:p>
            <a:pPr marL="804863" lvl="1" indent="-347663" eaLnBrk="0" hangingPunct="0">
              <a:spcBef>
                <a:spcPct val="50000"/>
              </a:spcBef>
              <a:buFont typeface="Wingdings" pitchFamily="2" charset="2"/>
              <a:buChar char="§"/>
              <a:tabLst>
                <a:tab pos="2422525" algn="l"/>
                <a:tab pos="6908800" algn="r"/>
              </a:tabLst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Returns are staggering if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successful</a:t>
            </a:r>
            <a:endParaRPr lang="en-GB" sz="20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7"/>
          <a:stretch/>
        </p:blipFill>
        <p:spPr>
          <a:xfrm>
            <a:off x="6339030" y="4490113"/>
            <a:ext cx="1591308" cy="2259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6" r="2753"/>
          <a:stretch/>
        </p:blipFill>
        <p:spPr>
          <a:xfrm>
            <a:off x="1697662" y="4490113"/>
            <a:ext cx="1349662" cy="22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955" y="152400"/>
            <a:ext cx="9056783" cy="711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Money, money, money………………..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4" y="2666250"/>
            <a:ext cx="1857821" cy="1576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92" y="2449414"/>
            <a:ext cx="2276475" cy="200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75" y="2316064"/>
            <a:ext cx="1426152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r="15665"/>
          <a:stretch/>
        </p:blipFill>
        <p:spPr>
          <a:xfrm>
            <a:off x="4626590" y="2344777"/>
            <a:ext cx="1542198" cy="21431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183375" y="3289110"/>
            <a:ext cx="669007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4088427" y="3289110"/>
            <a:ext cx="669007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6128900" y="3289110"/>
            <a:ext cx="669007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18866" y="176393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Seed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3112" y="1763931"/>
            <a:ext cx="1405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Series A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02577" y="1763931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Series B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93212" y="1763931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Series C</a:t>
            </a:r>
            <a:endParaRPr lang="en-GB" sz="24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4333" y="5063322"/>
            <a:ext cx="8535834" cy="1403157"/>
            <a:chOff x="354333" y="5063322"/>
            <a:chExt cx="8535834" cy="14031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86" b="11779"/>
            <a:stretch/>
          </p:blipFill>
          <p:spPr>
            <a:xfrm>
              <a:off x="6423192" y="5063322"/>
              <a:ext cx="2466975" cy="139207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3" y="5158001"/>
              <a:ext cx="2328779" cy="1308478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>
              <a:off x="2852382" y="5521087"/>
              <a:ext cx="3761310" cy="341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23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18914712"/>
              </p:ext>
            </p:extLst>
          </p:nvPr>
        </p:nvGraphicFramePr>
        <p:xfrm>
          <a:off x="777920" y="1200999"/>
          <a:ext cx="7629099" cy="493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72955" y="152400"/>
            <a:ext cx="9056783" cy="7112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GB" sz="3600" dirty="0" smtClean="0"/>
              <a:t>The Process………………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73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50194" y="4615542"/>
            <a:ext cx="4369000" cy="926193"/>
            <a:chOff x="1550194" y="4615542"/>
            <a:chExt cx="4369000" cy="92619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784857" y="4738914"/>
              <a:ext cx="1985248" cy="584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/>
                <a:t>University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50194" y="4724400"/>
              <a:ext cx="2343626" cy="64928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  <p:pic>
          <p:nvPicPr>
            <p:cNvPr id="13" name="Picture 12" descr="UoA logo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7834" y="4615542"/>
              <a:ext cx="1841360" cy="92619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751673" y="200633"/>
            <a:ext cx="1970314" cy="2341526"/>
            <a:chOff x="562203" y="1306286"/>
            <a:chExt cx="1970314" cy="2341526"/>
          </a:xfrm>
        </p:grpSpPr>
        <p:pic>
          <p:nvPicPr>
            <p:cNvPr id="22" name="Picture 13" descr="blood cl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2203" y="1306286"/>
              <a:ext cx="1970314" cy="1970314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566057" y="3309258"/>
              <a:ext cx="1930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err="1" smtClean="0"/>
                <a:t>Fibrinolysis</a:t>
              </a:r>
              <a:r>
                <a:rPr lang="en-GB" sz="1600" b="1" dirty="0" smtClean="0"/>
                <a:t> - PhD</a:t>
              </a:r>
              <a:endParaRPr lang="en-GB" sz="1600" b="1" dirty="0"/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692419" y="3402151"/>
            <a:ext cx="20329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BSc </a:t>
            </a:r>
            <a:r>
              <a:rPr lang="en-GB" sz="2400" dirty="0" err="1" smtClean="0"/>
              <a:t>Biochem</a:t>
            </a:r>
            <a:endParaRPr lang="en-GB" sz="2400" dirty="0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512348" y="3319397"/>
            <a:ext cx="2343626" cy="649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FF3300"/>
              </a:solidFill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2685336" y="4061669"/>
            <a:ext cx="0" cy="58912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flipV="1">
            <a:off x="2685336" y="2626760"/>
            <a:ext cx="0" cy="58912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955" y="152400"/>
            <a:ext cx="9056783" cy="711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Conception………………..</a:t>
            </a:r>
            <a:endParaRPr lang="en-GB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4463772"/>
              </p:ext>
            </p:extLst>
          </p:nvPr>
        </p:nvGraphicFramePr>
        <p:xfrm>
          <a:off x="650543" y="1260520"/>
          <a:ext cx="8084025" cy="511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0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>
          <a:xfrm>
            <a:off x="5430320" y="2964232"/>
            <a:ext cx="520335" cy="1728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own Arrow 3"/>
          <p:cNvSpPr/>
          <p:nvPr/>
        </p:nvSpPr>
        <p:spPr>
          <a:xfrm>
            <a:off x="1947936" y="2949293"/>
            <a:ext cx="520335" cy="1728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/>
          <p:cNvSpPr/>
          <p:nvPr/>
        </p:nvSpPr>
        <p:spPr>
          <a:xfrm>
            <a:off x="423080" y="4850868"/>
            <a:ext cx="7792871" cy="171633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entagon 8"/>
          <p:cNvSpPr/>
          <p:nvPr/>
        </p:nvSpPr>
        <p:spPr>
          <a:xfrm>
            <a:off x="423081" y="1091818"/>
            <a:ext cx="7792871" cy="1716332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955" y="152400"/>
            <a:ext cx="9056783" cy="711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Development………………..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23081" y="2332837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Science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081" y="48508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Commercial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75634" y="3332990"/>
            <a:ext cx="7301552" cy="96216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880004" y="3528648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chemeClr val="bg1"/>
                </a:solidFill>
              </a:rPr>
              <a:t>Investor ready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41" y="3383661"/>
            <a:ext cx="1266744" cy="9488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5944" y="4216285"/>
            <a:ext cx="276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Value proposition</a:t>
            </a:r>
            <a:endParaRPr lang="en-GB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621" y="531253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BP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1841" y="577419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IP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2101" y="4905713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Investors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8527" y="5286251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Consultants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06" y="1360140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Milestones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4416" y="2073235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CROs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80004" y="1186756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Reporting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3392" y="2087382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Meetings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66406" y="5136546"/>
            <a:ext cx="1794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b="1" dirty="0" smtClean="0"/>
          </a:p>
          <a:p>
            <a:r>
              <a:rPr lang="en-GB" sz="2400" b="1" dirty="0" smtClean="0"/>
              <a:t>Customers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4751" y="5967543"/>
            <a:ext cx="3271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Secure </a:t>
            </a:r>
            <a:r>
              <a:rPr lang="en-GB" sz="2400" b="1" dirty="0"/>
              <a:t>s</a:t>
            </a:r>
            <a:r>
              <a:rPr lang="en-GB" sz="2400" b="1" dirty="0" smtClean="0"/>
              <a:t>eed/series A</a:t>
            </a:r>
            <a:endParaRPr lang="en-GB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68600" y="2949293"/>
            <a:ext cx="180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Value build</a:t>
            </a:r>
            <a:endParaRPr lang="en-GB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69413" y="1360138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Conferences</a:t>
            </a:r>
            <a:endParaRPr lang="en-GB" sz="2400" b="1" dirty="0"/>
          </a:p>
        </p:txBody>
      </p:sp>
      <p:sp>
        <p:nvSpPr>
          <p:cNvPr id="25" name="Oval 24"/>
          <p:cNvSpPr/>
          <p:nvPr/>
        </p:nvSpPr>
        <p:spPr>
          <a:xfrm>
            <a:off x="1563289" y="5747916"/>
            <a:ext cx="807761" cy="487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161061" y="1871670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Collaborations</a:t>
            </a:r>
          </a:p>
        </p:txBody>
      </p:sp>
      <p:sp>
        <p:nvSpPr>
          <p:cNvPr id="27" name="Oval 26"/>
          <p:cNvSpPr/>
          <p:nvPr/>
        </p:nvSpPr>
        <p:spPr>
          <a:xfrm>
            <a:off x="853074" y="5286251"/>
            <a:ext cx="807761" cy="487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690487" y="5501347"/>
            <a:ext cx="1986699" cy="487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505210" y="4879431"/>
            <a:ext cx="1986699" cy="487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068600" y="1863769"/>
            <a:ext cx="2429959" cy="487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6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2" grpId="0" animBg="1"/>
      <p:bldP spid="7" grpId="0"/>
      <p:bldP spid="11" grpId="0"/>
      <p:bldP spid="22" grpId="0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955" y="152400"/>
            <a:ext cx="9056783" cy="711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Labour………………..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975725" y="6688144"/>
            <a:ext cx="373063" cy="122237"/>
          </a:xfrm>
        </p:spPr>
        <p:txBody>
          <a:bodyPr/>
          <a:lstStyle/>
          <a:p>
            <a:fld id="{1B977E35-9CA7-4BE2-B147-9D88F37EA4EF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97884" y="1141777"/>
            <a:ext cx="4841390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Lead the Science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Operations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Business Development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Commercialisation/Corporate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Alliance management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Reports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Due Diligence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IP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Papers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Conferences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err="1" smtClean="0"/>
              <a:t>BioPartnering</a:t>
            </a:r>
            <a:endParaRPr lang="en-GB" sz="2400" b="1" dirty="0" smtClean="0"/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Budget</a:t>
            </a:r>
          </a:p>
          <a:p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799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955" y="152400"/>
            <a:ext cx="9056783" cy="711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Birth………………..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975725" y="6688144"/>
            <a:ext cx="373063" cy="122237"/>
          </a:xfrm>
        </p:spPr>
        <p:txBody>
          <a:bodyPr/>
          <a:lstStyle/>
          <a:p>
            <a:fld id="{1B977E35-9CA7-4BE2-B147-9D88F37EA4EF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7753" y="1150790"/>
            <a:ext cx="3813865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Articles of association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Shareholding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Legal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Employee contracts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Facilities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Finance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IP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Consultants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SAB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Chair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Directors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NEDs</a:t>
            </a:r>
          </a:p>
          <a:p>
            <a:endParaRPr lang="en-GB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72831" y="1150790"/>
            <a:ext cx="4684296" cy="2705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Marketing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Website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HR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Organizational Development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Press</a:t>
            </a:r>
          </a:p>
          <a:p>
            <a:endParaRPr lang="en-GB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33409" y="4839298"/>
            <a:ext cx="5144357" cy="91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GB" sz="3200" b="1" dirty="0" smtClean="0"/>
              <a:t>The next tranche of cash!</a:t>
            </a:r>
          </a:p>
          <a:p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494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955" y="152400"/>
            <a:ext cx="9056783" cy="711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Pain Relief………………..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975725" y="6688144"/>
            <a:ext cx="373063" cy="122237"/>
          </a:xfrm>
        </p:spPr>
        <p:txBody>
          <a:bodyPr/>
          <a:lstStyle/>
          <a:p>
            <a:fld id="{1B977E35-9CA7-4BE2-B147-9D88F37EA4EF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954971" y="2280178"/>
            <a:ext cx="2975495" cy="2705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A good team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External support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Be realistic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Enjoy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endParaRPr lang="en-GB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4" y="1592807"/>
            <a:ext cx="4936225" cy="40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" y="0"/>
            <a:ext cx="9124422" cy="6813883"/>
          </a:xfrm>
        </p:spPr>
      </p:pic>
      <p:sp>
        <p:nvSpPr>
          <p:cNvPr id="5" name="TextBox 4"/>
          <p:cNvSpPr txBox="1"/>
          <p:nvPr/>
        </p:nvSpPr>
        <p:spPr>
          <a:xfrm>
            <a:off x="2843808" y="5701369"/>
            <a:ext cx="4166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latin typeface="If" panose="02000000000000000000" pitchFamily="2" charset="2"/>
              </a:rPr>
              <a:t>Questions</a:t>
            </a:r>
            <a:r>
              <a:rPr lang="en-GB" sz="6000" b="1" dirty="0" smtClean="0">
                <a:latin typeface="Anti Everything" panose="02000000000000000000" pitchFamily="2" charset="0"/>
              </a:rPr>
              <a:t>?</a:t>
            </a:r>
            <a:r>
              <a:rPr lang="en-GB" sz="5400" b="1" dirty="0" smtClean="0">
                <a:latin typeface="If" panose="02000000000000000000" pitchFamily="2" charset="2"/>
              </a:rPr>
              <a:t>?</a:t>
            </a:r>
            <a:endParaRPr lang="en-GB" sz="5400" b="1" dirty="0">
              <a:latin typeface="If" panose="02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85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50194" y="4615542"/>
            <a:ext cx="4369000" cy="926193"/>
            <a:chOff x="1550194" y="4615542"/>
            <a:chExt cx="4369000" cy="92619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784857" y="4738914"/>
              <a:ext cx="1985248" cy="584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/>
                <a:t>University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50194" y="4724400"/>
              <a:ext cx="2343626" cy="64928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  <p:pic>
          <p:nvPicPr>
            <p:cNvPr id="13" name="Picture 12" descr="UoA log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7834" y="4615542"/>
              <a:ext cx="1841360" cy="92619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987041" y="3644900"/>
            <a:ext cx="3675016" cy="1035958"/>
            <a:chOff x="2987041" y="3644900"/>
            <a:chExt cx="3675016" cy="1035958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3558982" y="4320496"/>
              <a:ext cx="378380" cy="3603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51"/>
            <p:cNvGrpSpPr/>
            <p:nvPr/>
          </p:nvGrpSpPr>
          <p:grpSpPr>
            <a:xfrm>
              <a:off x="2987041" y="3644900"/>
              <a:ext cx="3675016" cy="715718"/>
              <a:chOff x="2987041" y="3644900"/>
              <a:chExt cx="3675016" cy="715718"/>
            </a:xfrm>
          </p:grpSpPr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2987041" y="3644900"/>
                <a:ext cx="2343626" cy="649288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GB">
                  <a:solidFill>
                    <a:srgbClr val="FF3300"/>
                  </a:solidFill>
                </a:endParaRPr>
              </a:p>
            </p:txBody>
          </p:sp>
          <p:grpSp>
            <p:nvGrpSpPr>
              <p:cNvPr id="18" name="Group 45"/>
              <p:cNvGrpSpPr/>
              <p:nvPr/>
            </p:nvGrpSpPr>
            <p:grpSpPr>
              <a:xfrm>
                <a:off x="3186985" y="3659414"/>
                <a:ext cx="3475072" cy="701204"/>
                <a:chOff x="3186985" y="3659414"/>
                <a:chExt cx="3475072" cy="701204"/>
              </a:xfrm>
            </p:grpSpPr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86985" y="3659414"/>
                  <a:ext cx="2006917" cy="5842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3200" dirty="0"/>
                    <a:t>Academia</a:t>
                  </a:r>
                </a:p>
              </p:txBody>
            </p:sp>
            <p:graphicFrame>
              <p:nvGraphicFramePr>
                <p:cNvPr id="20" name="Object 2"/>
                <p:cNvGraphicFramePr>
                  <a:graphicFrameLocks noChangeAspect="1"/>
                </p:cNvGraphicFramePr>
                <p:nvPr/>
              </p:nvGraphicFramePr>
              <p:xfrm>
                <a:off x="5553982" y="3659414"/>
                <a:ext cx="1108075" cy="7012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6953" name="Image" r:id="rId4" imgW="4701730" imgH="2973526" progId="">
                        <p:embed/>
                      </p:oleObj>
                    </mc:Choice>
                    <mc:Fallback>
                      <p:oleObj name="Image" r:id="rId4" imgW="4701730" imgH="2973526" progId="">
                        <p:embed/>
                        <p:pic>
                          <p:nvPicPr>
                            <p:cNvPr id="0" name="Picture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53982" y="3659414"/>
                              <a:ext cx="1108075" cy="701204"/>
                            </a:xfrm>
                            <a:prstGeom prst="rect">
                              <a:avLst/>
                            </a:prstGeom>
                            <a:noFill/>
                            <a:ln w="12700">
                              <a:solidFill>
                                <a:schemeClr val="bg1"/>
                              </a:solidFill>
                              <a:miter lim="800000"/>
                              <a:headEnd type="none" w="sm" len="sm"/>
                              <a:tailEnd type="none" w="sm" len="sm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24" name="Group 23"/>
          <p:cNvGrpSpPr/>
          <p:nvPr/>
        </p:nvGrpSpPr>
        <p:grpSpPr>
          <a:xfrm>
            <a:off x="4695371" y="345109"/>
            <a:ext cx="3403601" cy="2646422"/>
            <a:chOff x="4230914" y="461221"/>
            <a:chExt cx="3403601" cy="2646422"/>
          </a:xfrm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79912" y="1333046"/>
              <a:ext cx="1644650" cy="176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6"/>
            <p:cNvPicPr>
              <a:picLocks noChangeAspect="1" noChangeArrowheads="1"/>
            </p:cNvPicPr>
            <p:nvPr/>
          </p:nvPicPr>
          <p:blipFill>
            <a:blip r:embed="rId7" cstate="print">
              <a:lum contrast="30000"/>
            </a:blip>
            <a:srcRect/>
            <a:stretch>
              <a:fillRect/>
            </a:stretch>
          </p:blipFill>
          <p:spPr bwMode="auto">
            <a:xfrm>
              <a:off x="6219371" y="461221"/>
              <a:ext cx="1415144" cy="264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ight Arrow 26"/>
            <p:cNvSpPr/>
            <p:nvPr/>
          </p:nvSpPr>
          <p:spPr bwMode="auto">
            <a:xfrm>
              <a:off x="5704125" y="2075543"/>
              <a:ext cx="870857" cy="31931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30914" y="674914"/>
              <a:ext cx="183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Medical mycology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48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1550194" y="4615542"/>
            <a:ext cx="4369000" cy="926193"/>
            <a:chOff x="1550194" y="4615542"/>
            <a:chExt cx="4369000" cy="92619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784857" y="4738914"/>
              <a:ext cx="1985248" cy="584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/>
                <a:t>University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50194" y="4724400"/>
              <a:ext cx="2343626" cy="64928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  <p:pic>
          <p:nvPicPr>
            <p:cNvPr id="13" name="Picture 12" descr="UoA log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7834" y="4615542"/>
              <a:ext cx="1841360" cy="926193"/>
            </a:xfrm>
            <a:prstGeom prst="rect">
              <a:avLst/>
            </a:prstGeom>
          </p:spPr>
        </p:pic>
      </p:grp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3558982" y="4320496"/>
            <a:ext cx="37838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987041" y="3644900"/>
            <a:ext cx="2343626" cy="649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FF33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186985" y="3659414"/>
            <a:ext cx="2006917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/>
              <a:t>Academia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553982" y="3659414"/>
          <a:ext cx="1108075" cy="701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9" name="Image" r:id="rId4" imgW="4701730" imgH="2973526" progId="">
                  <p:embed/>
                </p:oleObj>
              </mc:Choice>
              <mc:Fallback>
                <p:oleObj name="Image" r:id="rId4" imgW="4701730" imgH="297352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982" y="3659414"/>
                        <a:ext cx="1108075" cy="70120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829256" y="2732774"/>
            <a:ext cx="722875" cy="649288"/>
            <a:chOff x="1037686" y="2459819"/>
            <a:chExt cx="722875" cy="649288"/>
          </a:xfrm>
        </p:grpSpPr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1037686" y="2459819"/>
              <a:ext cx="722875" cy="64928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128447" y="2487981"/>
              <a:ext cx="572593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 smtClean="0"/>
                <a:t>PI</a:t>
              </a:r>
              <a:endParaRPr lang="en-GB" sz="3200" dirty="0"/>
            </a:p>
          </p:txBody>
        </p:sp>
      </p:grpSp>
      <p:sp>
        <p:nvSpPr>
          <p:cNvPr id="32" name="Line 13"/>
          <p:cNvSpPr>
            <a:spLocks noChangeShapeType="1"/>
          </p:cNvSpPr>
          <p:nvPr/>
        </p:nvSpPr>
        <p:spPr bwMode="auto">
          <a:xfrm rot="16200000" flipV="1">
            <a:off x="2564967" y="3285538"/>
            <a:ext cx="37838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1583139" y="2492987"/>
            <a:ext cx="1173707" cy="1173707"/>
            <a:chOff x="1583139" y="2492987"/>
            <a:chExt cx="1173707" cy="1173707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583139" y="2579425"/>
              <a:ext cx="1173707" cy="9962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>
              <a:off x="1599059" y="2581697"/>
              <a:ext cx="1173707" cy="9962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4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784857" y="4738914"/>
            <a:ext cx="198524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/>
              <a:t>University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550194" y="4724400"/>
            <a:ext cx="2343626" cy="649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FF33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785598" y="2420939"/>
            <a:ext cx="3682127" cy="1152524"/>
            <a:chOff x="4785598" y="2420939"/>
            <a:chExt cx="3682127" cy="1152524"/>
          </a:xfrm>
        </p:grpSpPr>
        <p:grpSp>
          <p:nvGrpSpPr>
            <p:cNvPr id="34" name="Group 15"/>
            <p:cNvGrpSpPr>
              <a:grpSpLocks/>
            </p:cNvGrpSpPr>
            <p:nvPr/>
          </p:nvGrpSpPr>
          <p:grpSpPr bwMode="auto">
            <a:xfrm>
              <a:off x="4785598" y="2492375"/>
              <a:ext cx="1813560" cy="649288"/>
              <a:chOff x="2825" y="1570"/>
              <a:chExt cx="1088" cy="409"/>
            </a:xfrm>
          </p:grpSpPr>
          <p:sp>
            <p:nvSpPr>
              <p:cNvPr id="37" name="Text Box 16"/>
              <p:cNvSpPr txBox="1">
                <a:spLocks noChangeArrowheads="1"/>
              </p:cNvSpPr>
              <p:nvPr/>
            </p:nvSpPr>
            <p:spPr bwMode="auto">
              <a:xfrm>
                <a:off x="2940" y="1580"/>
                <a:ext cx="931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3200" dirty="0"/>
                  <a:t>Biotech</a:t>
                </a: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825" y="1570"/>
                <a:ext cx="1088" cy="409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GB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V="1">
              <a:off x="4800600" y="3213100"/>
              <a:ext cx="378381" cy="360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36" name="Picture 19" descr="Haplogo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2522" y="2420939"/>
              <a:ext cx="1625203" cy="788987"/>
            </a:xfrm>
            <a:prstGeom prst="rect">
              <a:avLst/>
            </a:prstGeom>
            <a:noFill/>
          </p:spPr>
        </p:pic>
      </p:grpSp>
      <p:pic>
        <p:nvPicPr>
          <p:cNvPr id="41" name="Picture 40" descr="UoA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7834" y="4615542"/>
            <a:ext cx="1841360" cy="926193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987041" y="3644900"/>
            <a:ext cx="3675016" cy="1035958"/>
            <a:chOff x="2987041" y="3644900"/>
            <a:chExt cx="3675016" cy="1035958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auto">
            <a:xfrm flipV="1">
              <a:off x="3558982" y="4320496"/>
              <a:ext cx="378380" cy="3603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" name="Group 28"/>
            <p:cNvGrpSpPr/>
            <p:nvPr/>
          </p:nvGrpSpPr>
          <p:grpSpPr>
            <a:xfrm>
              <a:off x="2987041" y="3644900"/>
              <a:ext cx="3675016" cy="1035958"/>
              <a:chOff x="2987041" y="3644900"/>
              <a:chExt cx="3675016" cy="1035958"/>
            </a:xfrm>
          </p:grpSpPr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 flipV="1">
                <a:off x="3558982" y="4320496"/>
                <a:ext cx="378380" cy="3603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6" name="Group 51"/>
              <p:cNvGrpSpPr/>
              <p:nvPr/>
            </p:nvGrpSpPr>
            <p:grpSpPr>
              <a:xfrm>
                <a:off x="2987041" y="3644900"/>
                <a:ext cx="3675016" cy="715718"/>
                <a:chOff x="2987041" y="3644900"/>
                <a:chExt cx="3675016" cy="715718"/>
              </a:xfrm>
            </p:grpSpPr>
            <p:sp>
              <p:nvSpPr>
                <p:cNvPr id="47" name="Rectangle 8"/>
                <p:cNvSpPr>
                  <a:spLocks noChangeArrowheads="1"/>
                </p:cNvSpPr>
                <p:nvPr/>
              </p:nvSpPr>
              <p:spPr bwMode="auto">
                <a:xfrm>
                  <a:off x="2987041" y="3644900"/>
                  <a:ext cx="2343626" cy="649288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GB">
                    <a:solidFill>
                      <a:srgbClr val="FF3300"/>
                    </a:solidFill>
                  </a:endParaRPr>
                </a:p>
              </p:txBody>
            </p:sp>
            <p:grpSp>
              <p:nvGrpSpPr>
                <p:cNvPr id="48" name="Group 45"/>
                <p:cNvGrpSpPr/>
                <p:nvPr/>
              </p:nvGrpSpPr>
              <p:grpSpPr>
                <a:xfrm>
                  <a:off x="3186985" y="3659414"/>
                  <a:ext cx="3475072" cy="701204"/>
                  <a:chOff x="3186985" y="3659414"/>
                  <a:chExt cx="3475072" cy="701204"/>
                </a:xfrm>
              </p:grpSpPr>
              <p:sp>
                <p:nvSpPr>
                  <p:cNvPr id="4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6985" y="3659414"/>
                    <a:ext cx="2006917" cy="58420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3200" dirty="0"/>
                      <a:t>Academia</a:t>
                    </a:r>
                  </a:p>
                </p:txBody>
              </p:sp>
              <p:graphicFrame>
                <p:nvGraphicFramePr>
                  <p:cNvPr id="50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5553982" y="3659414"/>
                  <a:ext cx="1108075" cy="7012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6783" name="Image" r:id="rId5" imgW="4701730" imgH="2973526" progId="">
                          <p:embed/>
                        </p:oleObj>
                      </mc:Choice>
                      <mc:Fallback>
                        <p:oleObj name="Image" r:id="rId5" imgW="4701730" imgH="2973526" progId="">
                          <p:embed/>
                          <p:pic>
                            <p:nvPicPr>
                              <p:cNvPr id="0" name="Picture 1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53982" y="3659414"/>
                                <a:ext cx="1108075" cy="701204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chemeClr val="bg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pic>
        <p:nvPicPr>
          <p:cNvPr id="51" name="Content Placeholder 4" descr="antibod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2477" y="385721"/>
            <a:ext cx="3504885" cy="25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9375" r="25000" b="10417"/>
          <a:stretch>
            <a:fillRect/>
          </a:stretch>
        </p:blipFill>
        <p:spPr bwMode="auto">
          <a:xfrm>
            <a:off x="80010" y="1219200"/>
            <a:ext cx="3200400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3438" t="19792" r="23438" b="12500"/>
          <a:stretch>
            <a:fillRect/>
          </a:stretch>
        </p:blipFill>
        <p:spPr bwMode="auto">
          <a:xfrm>
            <a:off x="4480560" y="1295401"/>
            <a:ext cx="3520440" cy="3203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</p:pic>
      <p:pic>
        <p:nvPicPr>
          <p:cNvPr id="7" name="Picture 5" descr="FM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5882" y="4340225"/>
            <a:ext cx="3440430" cy="213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 l="32813" t="11458" r="32031" b="10417"/>
          <a:stretch>
            <a:fillRect/>
          </a:stretch>
        </p:blipFill>
        <p:spPr bwMode="auto">
          <a:xfrm>
            <a:off x="2223612" y="2743200"/>
            <a:ext cx="2496979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</p:pic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45660" y="158750"/>
            <a:ext cx="8960856" cy="617538"/>
          </a:xfrm>
          <a:prstGeom prst="rect">
            <a:avLst/>
          </a:prstGeom>
          <a:noFill/>
          <a:ln/>
        </p:spPr>
        <p:txBody>
          <a:bodyPr vert="horz" lIns="90487" tIns="44450" rIns="90487" bIns="4445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Stop Press………October 2007 Wyeth acquires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Haptogen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4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8" b="27346"/>
          <a:stretch/>
        </p:blipFill>
        <p:spPr>
          <a:xfrm>
            <a:off x="279727" y="1253040"/>
            <a:ext cx="3443485" cy="2516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6" y="152400"/>
            <a:ext cx="9043130" cy="711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From the ocean to the clinic……………..</a:t>
            </a:r>
            <a:endParaRPr lang="en-GB" sz="36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9117" y="6688144"/>
            <a:ext cx="373063" cy="122237"/>
          </a:xfrm>
        </p:spPr>
        <p:txBody>
          <a:bodyPr/>
          <a:lstStyle/>
          <a:p>
            <a:fld id="{1B977E35-9CA7-4BE2-B147-9D88F37EA4EF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 descr="lysosurf"/>
          <p:cNvPicPr>
            <a:picLocks noChangeAspect="1" noChangeArrowheads="1"/>
          </p:cNvPicPr>
          <p:nvPr/>
        </p:nvPicPr>
        <p:blipFill>
          <a:blip r:embed="rId3" cstate="print"/>
          <a:srcRect l="51779" t="1740" r="4616"/>
          <a:stretch>
            <a:fillRect/>
          </a:stretch>
        </p:blipFill>
        <p:spPr bwMode="auto">
          <a:xfrm>
            <a:off x="2714439" y="3433822"/>
            <a:ext cx="1680139" cy="318820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4039731" y="2714861"/>
            <a:ext cx="1241946" cy="423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Picture 2" descr="http://cdn.theatlantic.com/static/mt/assets/food/main%20Wallenrock%20shutterstock_48547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0173" y="1473958"/>
            <a:ext cx="3269898" cy="159507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530173" y="1473958"/>
            <a:ext cx="3269898" cy="1595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714439" y="3433822"/>
            <a:ext cx="1680139" cy="31882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419896" y="2926401"/>
            <a:ext cx="2519387" cy="16827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http://www.graphicsfuel.com/wp-content/uploads/2011/05/medical-pil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9896" y="2929540"/>
            <a:ext cx="2519387" cy="1679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74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84857" y="4738914"/>
            <a:ext cx="198524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/>
              <a:t>University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50194" y="4724400"/>
            <a:ext cx="2343626" cy="649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FF3300"/>
              </a:solidFill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4785598" y="2492375"/>
            <a:ext cx="1813560" cy="649288"/>
            <a:chOff x="2825" y="1570"/>
            <a:chExt cx="1088" cy="409"/>
          </a:xfrm>
        </p:grpSpPr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940" y="1580"/>
              <a:ext cx="93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/>
                <a:t>Biotech</a:t>
              </a: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825" y="1570"/>
              <a:ext cx="1088" cy="409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</p:grp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4800600" y="3213100"/>
            <a:ext cx="378381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3" name="Picture 19" descr="Haplogo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522" y="2420939"/>
            <a:ext cx="1625203" cy="78898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4186545" y="1340305"/>
            <a:ext cx="3714443" cy="1082220"/>
            <a:chOff x="4186545" y="1340305"/>
            <a:chExt cx="3714443" cy="1082220"/>
          </a:xfrm>
        </p:grpSpPr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6142150" y="1340305"/>
              <a:ext cx="1618535" cy="584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dirty="0" err="1"/>
                <a:t>Pharma</a:t>
              </a:r>
              <a:endParaRPr lang="en-GB" sz="3200" dirty="0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6010752" y="1340305"/>
              <a:ext cx="1890236" cy="64928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FF3300"/>
                </a:solidFill>
              </a:endParaRP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V="1">
              <a:off x="6237447" y="2062163"/>
              <a:ext cx="378381" cy="3603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8" name="Picture 24" descr="WyethSig_R_Rrg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6545" y="1359731"/>
              <a:ext cx="1706256" cy="617841"/>
            </a:xfrm>
            <a:prstGeom prst="rect">
              <a:avLst/>
            </a:prstGeom>
            <a:noFill/>
          </p:spPr>
        </p:pic>
      </p:grpSp>
      <p:pic>
        <p:nvPicPr>
          <p:cNvPr id="21" name="Picture 20" descr="UoA 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7834" y="4615542"/>
            <a:ext cx="1841360" cy="926193"/>
          </a:xfrm>
          <a:prstGeom prst="rect">
            <a:avLst/>
          </a:prstGeom>
        </p:spPr>
      </p:pic>
      <p:grpSp>
        <p:nvGrpSpPr>
          <p:cNvPr id="22" name="Group 39"/>
          <p:cNvGrpSpPr/>
          <p:nvPr/>
        </p:nvGrpSpPr>
        <p:grpSpPr>
          <a:xfrm>
            <a:off x="2987041" y="3644900"/>
            <a:ext cx="3675016" cy="1035958"/>
            <a:chOff x="2987041" y="3644900"/>
            <a:chExt cx="3675016" cy="1035958"/>
          </a:xfrm>
        </p:grpSpPr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V="1">
              <a:off x="3558982" y="4320496"/>
              <a:ext cx="378380" cy="3603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" name="Group 28"/>
            <p:cNvGrpSpPr/>
            <p:nvPr/>
          </p:nvGrpSpPr>
          <p:grpSpPr>
            <a:xfrm>
              <a:off x="2987041" y="3644900"/>
              <a:ext cx="3675016" cy="1035958"/>
              <a:chOff x="2987041" y="3644900"/>
              <a:chExt cx="3675016" cy="1035958"/>
            </a:xfrm>
          </p:grpSpPr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 flipV="1">
                <a:off x="3558982" y="4320496"/>
                <a:ext cx="378380" cy="3603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6" name="Group 51"/>
              <p:cNvGrpSpPr/>
              <p:nvPr/>
            </p:nvGrpSpPr>
            <p:grpSpPr>
              <a:xfrm>
                <a:off x="2987041" y="3644900"/>
                <a:ext cx="3675016" cy="715718"/>
                <a:chOff x="2987041" y="3644900"/>
                <a:chExt cx="3675016" cy="715718"/>
              </a:xfrm>
            </p:grpSpPr>
            <p:sp>
              <p:nvSpPr>
                <p:cNvPr id="27" name="Rectangle 8"/>
                <p:cNvSpPr>
                  <a:spLocks noChangeArrowheads="1"/>
                </p:cNvSpPr>
                <p:nvPr/>
              </p:nvSpPr>
              <p:spPr bwMode="auto">
                <a:xfrm>
                  <a:off x="2987041" y="3644900"/>
                  <a:ext cx="2343626" cy="649288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GB">
                    <a:solidFill>
                      <a:srgbClr val="FF3300"/>
                    </a:solidFill>
                  </a:endParaRPr>
                </a:p>
              </p:txBody>
            </p:sp>
            <p:grpSp>
              <p:nvGrpSpPr>
                <p:cNvPr id="28" name="Group 45"/>
                <p:cNvGrpSpPr/>
                <p:nvPr/>
              </p:nvGrpSpPr>
              <p:grpSpPr>
                <a:xfrm>
                  <a:off x="3186985" y="3659414"/>
                  <a:ext cx="3475072" cy="701204"/>
                  <a:chOff x="3186985" y="3659414"/>
                  <a:chExt cx="3475072" cy="701204"/>
                </a:xfrm>
              </p:grpSpPr>
              <p:sp>
                <p:nvSpPr>
                  <p:cNvPr id="2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6985" y="3659414"/>
                    <a:ext cx="2006917" cy="58420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3200" dirty="0"/>
                      <a:t>Academia</a:t>
                    </a:r>
                  </a:p>
                </p:txBody>
              </p:sp>
              <p:graphicFrame>
                <p:nvGraphicFramePr>
                  <p:cNvPr id="30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5553982" y="3659414"/>
                  <a:ext cx="1108075" cy="7012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8761" name="Image" r:id="rId6" imgW="4701730" imgH="2973526" progId="">
                          <p:embed/>
                        </p:oleObj>
                      </mc:Choice>
                      <mc:Fallback>
                        <p:oleObj name="Image" r:id="rId6" imgW="4701730" imgH="2973526" progId="">
                          <p:embed/>
                          <p:pic>
                            <p:nvPicPr>
                              <p:cNvPr id="0" name="Picture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53982" y="3659414"/>
                                <a:ext cx="1108075" cy="701204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chemeClr val="bg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910899" y="-768891"/>
            <a:ext cx="2273643" cy="398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74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955" y="152400"/>
            <a:ext cx="9056783" cy="711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A shot from the blue………………..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975725" y="6688144"/>
            <a:ext cx="373063" cy="122237"/>
          </a:xfrm>
        </p:spPr>
        <p:txBody>
          <a:bodyPr/>
          <a:lstStyle/>
          <a:p>
            <a:fld id="{1B977E35-9CA7-4BE2-B147-9D88F37EA4EF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6" descr="celsentri 300mg 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66938" y="2430463"/>
            <a:ext cx="4808537" cy="275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48732</TotalTime>
  <Words>398</Words>
  <Application>Microsoft Office PowerPoint</Application>
  <PresentationFormat>On-screen Show (4:3)</PresentationFormat>
  <Paragraphs>161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Anti Everything</vt:lpstr>
      <vt:lpstr>If</vt:lpstr>
      <vt:lpstr>Arial</vt:lpstr>
      <vt:lpstr>Corbel</vt:lpstr>
      <vt:lpstr>Tahoma</vt:lpstr>
      <vt:lpstr>Wingdings</vt:lpstr>
      <vt:lpstr>Wingdings 2</vt:lpstr>
      <vt:lpstr>Wingdings 3</vt:lpstr>
      <vt:lpstr>Default Design</vt:lpstr>
      <vt:lpstr>Module</vt:lpstr>
      <vt:lpstr>1_Module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the ocean to the clinic……………..</vt:lpstr>
      <vt:lpstr>PowerPoint Presentation</vt:lpstr>
      <vt:lpstr>A shot from the blue………………..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Business of Biotech………………</vt:lpstr>
      <vt:lpstr>The Model………………</vt:lpstr>
      <vt:lpstr>The Model………………</vt:lpstr>
      <vt:lpstr>Money, money, money………………..</vt:lpstr>
      <vt:lpstr>PowerPoint Presentation</vt:lpstr>
      <vt:lpstr>The Conception………………..</vt:lpstr>
      <vt:lpstr>The Development………………..</vt:lpstr>
      <vt:lpstr>The Labour………………..</vt:lpstr>
      <vt:lpstr>The Birth………………..</vt:lpstr>
      <vt:lpstr>The Pain Relief………………..</vt:lpstr>
      <vt:lpstr>PowerPoint Presentation</vt:lpstr>
    </vt:vector>
  </TitlesOfParts>
  <Company>Schnebb Design Studios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Myland</dc:creator>
  <cp:lastModifiedBy>FILIPPAKOPOULOU Maria</cp:lastModifiedBy>
  <cp:revision>1104</cp:revision>
  <cp:lastPrinted>2011-10-12T21:25:16Z</cp:lastPrinted>
  <dcterms:created xsi:type="dcterms:W3CDTF">2005-07-28T17:03:45Z</dcterms:created>
  <dcterms:modified xsi:type="dcterms:W3CDTF">2015-06-11T09:07:18Z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